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6"/>
  </p:notesMasterIdLst>
  <p:sldIdLst>
    <p:sldId id="256" r:id="rId5"/>
  </p:sldIdLst>
  <p:sldSz cx="27432000" cy="18288000"/>
  <p:notesSz cx="6858000" cy="9144000"/>
  <p:defaultTextStyle>
    <a:defPPr>
      <a:defRPr lang="en-US"/>
    </a:defPPr>
    <a:lvl1pPr marL="0" algn="l" defTabSz="2194560" rtl="0" eaLnBrk="1" latinLnBrk="0" hangingPunct="1">
      <a:defRPr sz="4320" kern="1200">
        <a:solidFill>
          <a:schemeClr val="tx1"/>
        </a:solidFill>
        <a:latin typeface="+mn-lt"/>
        <a:ea typeface="+mn-ea"/>
        <a:cs typeface="+mn-cs"/>
      </a:defRPr>
    </a:lvl1pPr>
    <a:lvl2pPr marL="1097280" algn="l" defTabSz="2194560" rtl="0" eaLnBrk="1" latinLnBrk="0" hangingPunct="1">
      <a:defRPr sz="4320" kern="1200">
        <a:solidFill>
          <a:schemeClr val="tx1"/>
        </a:solidFill>
        <a:latin typeface="+mn-lt"/>
        <a:ea typeface="+mn-ea"/>
        <a:cs typeface="+mn-cs"/>
      </a:defRPr>
    </a:lvl2pPr>
    <a:lvl3pPr marL="2194560" algn="l" defTabSz="2194560" rtl="0" eaLnBrk="1" latinLnBrk="0" hangingPunct="1">
      <a:defRPr sz="4320" kern="1200">
        <a:solidFill>
          <a:schemeClr val="tx1"/>
        </a:solidFill>
        <a:latin typeface="+mn-lt"/>
        <a:ea typeface="+mn-ea"/>
        <a:cs typeface="+mn-cs"/>
      </a:defRPr>
    </a:lvl3pPr>
    <a:lvl4pPr marL="3291840" algn="l" defTabSz="2194560" rtl="0" eaLnBrk="1" latinLnBrk="0" hangingPunct="1">
      <a:defRPr sz="4320" kern="1200">
        <a:solidFill>
          <a:schemeClr val="tx1"/>
        </a:solidFill>
        <a:latin typeface="+mn-lt"/>
        <a:ea typeface="+mn-ea"/>
        <a:cs typeface="+mn-cs"/>
      </a:defRPr>
    </a:lvl4pPr>
    <a:lvl5pPr marL="4389120" algn="l" defTabSz="2194560" rtl="0" eaLnBrk="1" latinLnBrk="0" hangingPunct="1">
      <a:defRPr sz="4320" kern="1200">
        <a:solidFill>
          <a:schemeClr val="tx1"/>
        </a:solidFill>
        <a:latin typeface="+mn-lt"/>
        <a:ea typeface="+mn-ea"/>
        <a:cs typeface="+mn-cs"/>
      </a:defRPr>
    </a:lvl5pPr>
    <a:lvl6pPr marL="5486400" algn="l" defTabSz="2194560" rtl="0" eaLnBrk="1" latinLnBrk="0" hangingPunct="1">
      <a:defRPr sz="4320" kern="1200">
        <a:solidFill>
          <a:schemeClr val="tx1"/>
        </a:solidFill>
        <a:latin typeface="+mn-lt"/>
        <a:ea typeface="+mn-ea"/>
        <a:cs typeface="+mn-cs"/>
      </a:defRPr>
    </a:lvl6pPr>
    <a:lvl7pPr marL="6583680" algn="l" defTabSz="2194560" rtl="0" eaLnBrk="1" latinLnBrk="0" hangingPunct="1">
      <a:defRPr sz="4320" kern="1200">
        <a:solidFill>
          <a:schemeClr val="tx1"/>
        </a:solidFill>
        <a:latin typeface="+mn-lt"/>
        <a:ea typeface="+mn-ea"/>
        <a:cs typeface="+mn-cs"/>
      </a:defRPr>
    </a:lvl7pPr>
    <a:lvl8pPr marL="7680960" algn="l" defTabSz="2194560" rtl="0" eaLnBrk="1" latinLnBrk="0" hangingPunct="1">
      <a:defRPr sz="4320" kern="1200">
        <a:solidFill>
          <a:schemeClr val="tx1"/>
        </a:solidFill>
        <a:latin typeface="+mn-lt"/>
        <a:ea typeface="+mn-ea"/>
        <a:cs typeface="+mn-cs"/>
      </a:defRPr>
    </a:lvl8pPr>
    <a:lvl9pPr marL="8778240" algn="l" defTabSz="2194560" rtl="0" eaLnBrk="1" latinLnBrk="0" hangingPunct="1">
      <a:defRPr sz="432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056959E9-6EFF-4D49-9E53-B802C185F758}">
          <p14:sldIdLst>
            <p14:sldId id="256"/>
          </p14:sldIdLst>
        </p14:section>
      </p14:sectionLst>
    </p:ext>
    <p:ext uri="{EFAFB233-063F-42B5-8137-9DF3F51BA10A}">
      <p15:sldGuideLst xmlns:p15="http://schemas.microsoft.com/office/powerpoint/2012/main">
        <p15:guide id="1" orient="horz" pos="10656" userDrawn="1">
          <p15:clr>
            <a:srgbClr val="A4A3A4"/>
          </p15:clr>
        </p15:guide>
        <p15:guide id="2" pos="86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5821088-B5BC-56CC-136C-82C71189BAC6}" name="Ann Bindra" initials="AB" userId="S::Ann.A.Bindra@kp.org::bf0cf6dc-5b44-42b9-b5b1-f0fd9c3d4cb1" providerId="AD"/>
  <p188:author id="{E49B1BD2-3DB2-7B36-76A3-751C454F5181}" name="Janet L Sohal" initials="LS" userId="S::Janet.L.Sohal@kp.org::670511e7-b967-44e5-9be7-1afbf110901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CC1"/>
    <a:srgbClr val="004D84"/>
    <a:srgbClr val="ED8A3C"/>
    <a:srgbClr val="65AA47"/>
    <a:srgbClr val="D3E4B6"/>
    <a:srgbClr val="4DB0B0"/>
    <a:srgbClr val="F5F3D2"/>
    <a:srgbClr val="A2D6F4"/>
    <a:srgbClr val="E2F7FB"/>
    <a:srgbClr val="EBF9F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183"/>
    <p:restoredTop sz="86009" autoAdjust="0"/>
  </p:normalViewPr>
  <p:slideViewPr>
    <p:cSldViewPr snapToGrid="0" snapToObjects="1">
      <p:cViewPr>
        <p:scale>
          <a:sx n="33" d="100"/>
          <a:sy n="33" d="100"/>
        </p:scale>
        <p:origin x="604" y="-948"/>
      </p:cViewPr>
      <p:guideLst>
        <p:guide orient="horz" pos="10656"/>
        <p:guide pos="86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8/10/relationships/authors" Target="author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 Bindra" userId="bf0cf6dc-5b44-42b9-b5b1-f0fd9c3d4cb1" providerId="ADAL" clId="{AF7513D5-F67B-4BC4-81BA-D3364872886A}"/>
    <pc:docChg chg="modSld">
      <pc:chgData name="Ann Bindra" userId="bf0cf6dc-5b44-42b9-b5b1-f0fd9c3d4cb1" providerId="ADAL" clId="{AF7513D5-F67B-4BC4-81BA-D3364872886A}" dt="2026-04-15T04:23:01.265" v="2" actId="1076"/>
      <pc:docMkLst>
        <pc:docMk/>
      </pc:docMkLst>
      <pc:sldChg chg="modSp mod">
        <pc:chgData name="Ann Bindra" userId="bf0cf6dc-5b44-42b9-b5b1-f0fd9c3d4cb1" providerId="ADAL" clId="{AF7513D5-F67B-4BC4-81BA-D3364872886A}" dt="2026-04-15T04:23:01.265" v="2" actId="1076"/>
        <pc:sldMkLst>
          <pc:docMk/>
          <pc:sldMk cId="995365884" sldId="256"/>
        </pc:sldMkLst>
        <pc:picChg chg="mod">
          <ac:chgData name="Ann Bindra" userId="bf0cf6dc-5b44-42b9-b5b1-f0fd9c3d4cb1" providerId="ADAL" clId="{AF7513D5-F67B-4BC4-81BA-D3364872886A}" dt="2026-04-15T04:22:59.108" v="1" actId="1076"/>
          <ac:picMkLst>
            <pc:docMk/>
            <pc:sldMk cId="995365884" sldId="256"/>
            <ac:picMk id="27" creationId="{5412A4ED-31B7-C86C-2096-5A9D6E9FAA00}"/>
          </ac:picMkLst>
        </pc:picChg>
        <pc:picChg chg="mod">
          <ac:chgData name="Ann Bindra" userId="bf0cf6dc-5b44-42b9-b5b1-f0fd9c3d4cb1" providerId="ADAL" clId="{AF7513D5-F67B-4BC4-81BA-D3364872886A}" dt="2026-04-15T04:23:01.265" v="2" actId="1076"/>
          <ac:picMkLst>
            <pc:docMk/>
            <pc:sldMk cId="995365884" sldId="256"/>
            <ac:picMk id="28" creationId="{AC5F763F-F2D7-107F-60F0-707722237FD2}"/>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016282D-8C33-4977-82DF-22C550416892}" type="datetimeFigureOut">
              <a:rPr lang="en-US" smtClean="0"/>
              <a:t>4/14/2026</a:t>
            </a:fld>
            <a:endParaRPr lang="en-US"/>
          </a:p>
        </p:txBody>
      </p:sp>
      <p:sp>
        <p:nvSpPr>
          <p:cNvPr id="4" name="Slide Image Placeholder 3"/>
          <p:cNvSpPr>
            <a:spLocks noGrp="1" noRot="1" noChangeAspect="1"/>
          </p:cNvSpPr>
          <p:nvPr>
            <p:ph type="sldImg" idx="2"/>
          </p:nvPr>
        </p:nvSpPr>
        <p:spPr>
          <a:xfrm>
            <a:off x="1114425" y="1143000"/>
            <a:ext cx="462915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098056-4F7A-4822-BC40-06558A339097}" type="slidenum">
              <a:rPr lang="en-US" smtClean="0"/>
              <a:t>‹#›</a:t>
            </a:fld>
            <a:endParaRPr lang="en-US"/>
          </a:p>
        </p:txBody>
      </p:sp>
    </p:spTree>
    <p:extLst>
      <p:ext uri="{BB962C8B-B14F-4D97-AF65-F5344CB8AC3E}">
        <p14:creationId xmlns:p14="http://schemas.microsoft.com/office/powerpoint/2010/main" val="9951549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a:buNone/>
            </a:pPr>
            <a:r>
              <a:rPr lang="en-US" sz="1800" i="1" dirty="0">
                <a:ln>
                  <a:noFill/>
                </a:ln>
                <a:solidFill>
                  <a:srgbClr val="000000"/>
                </a:solidFill>
                <a:effectLst/>
                <a:uFill>
                  <a:solidFill>
                    <a:srgbClr val="000000"/>
                  </a:solidFill>
                </a:uFill>
                <a:latin typeface="Times New Roman" panose="02020603050405020304" pitchFamily="18" charset="0"/>
                <a:ea typeface="Helvetica Neue"/>
                <a:cs typeface="Helvetica Neue"/>
              </a:rPr>
              <a:t>1. Embrace (Loving-Kindness) Sustaining humanistic-altruistic values by practicing loving-kindness, compassion and equanimity with self/others.</a:t>
            </a:r>
            <a:endParaRPr lang="en-US" sz="1800" dirty="0">
              <a:ln>
                <a:noFill/>
              </a:ln>
              <a:solidFill>
                <a:srgbClr val="000000"/>
              </a:solidFill>
              <a:effectLst/>
              <a:uFill>
                <a:solidFill>
                  <a:srgbClr val="000000"/>
                </a:solidFill>
              </a:uFill>
              <a:latin typeface="Helvetica Neue"/>
              <a:ea typeface="Helvetica Neue"/>
              <a:cs typeface="Helvetica Neue"/>
            </a:endParaRPr>
          </a:p>
          <a:p>
            <a:pPr marL="0" marR="0">
              <a:buNone/>
            </a:pPr>
            <a:r>
              <a:rPr lang="en-US" sz="1800" i="1" dirty="0">
                <a:ln>
                  <a:noFill/>
                </a:ln>
                <a:solidFill>
                  <a:srgbClr val="000000"/>
                </a:solidFill>
                <a:effectLst/>
                <a:uFill>
                  <a:solidFill>
                    <a:srgbClr val="000000"/>
                  </a:solidFill>
                </a:uFill>
                <a:latin typeface="Times New Roman" panose="02020603050405020304" pitchFamily="18" charset="0"/>
                <a:ea typeface="Helvetica Neue"/>
                <a:cs typeface="Helvetica Neue"/>
              </a:rPr>
              <a:t>3. Trust (Transpersonal) Being sensitive to self and others by cultivating own spiritual practices; beyond ego-self to transpersonal presence.</a:t>
            </a:r>
          </a:p>
          <a:p>
            <a:pPr marL="0" marR="0">
              <a:buNone/>
            </a:pPr>
            <a:r>
              <a:rPr lang="en-US" sz="1800" i="1" dirty="0">
                <a:ln>
                  <a:noFill/>
                </a:ln>
                <a:solidFill>
                  <a:srgbClr val="000000"/>
                </a:solidFill>
                <a:effectLst/>
                <a:uFill>
                  <a:solidFill>
                    <a:srgbClr val="000000"/>
                  </a:solidFill>
                </a:uFill>
                <a:latin typeface="Times New Roman" panose="02020603050405020304" pitchFamily="18" charset="0"/>
                <a:ea typeface="Helvetica Neue"/>
                <a:cs typeface="Helvetica Neue"/>
              </a:rPr>
              <a:t>4. Nurture </a:t>
            </a:r>
            <a:endParaRPr lang="en-US" sz="1800" dirty="0">
              <a:ln>
                <a:noFill/>
              </a:ln>
              <a:solidFill>
                <a:srgbClr val="000000"/>
              </a:solidFill>
              <a:effectLst/>
              <a:uFill>
                <a:solidFill>
                  <a:srgbClr val="000000"/>
                </a:solidFill>
              </a:uFill>
              <a:latin typeface="Helvetica Neue"/>
              <a:ea typeface="Helvetica Neue"/>
              <a:cs typeface="Helvetica Neue"/>
            </a:endParaRPr>
          </a:p>
          <a:p>
            <a:pPr marL="0" marR="0"/>
            <a:r>
              <a:rPr lang="en-US" sz="1800" i="1" dirty="0">
                <a:ln>
                  <a:noFill/>
                </a:ln>
                <a:solidFill>
                  <a:srgbClr val="000000"/>
                </a:solidFill>
                <a:effectLst/>
                <a:uFill>
                  <a:solidFill>
                    <a:srgbClr val="000000"/>
                  </a:solidFill>
                </a:uFill>
                <a:latin typeface="Times New Roman" panose="02020603050405020304" pitchFamily="18" charset="0"/>
                <a:ea typeface="Helvetica Neue"/>
                <a:cs typeface="Helvetica Neue"/>
              </a:rPr>
              <a:t>6. Deepen (Creative Self) Creatively problem-solving-solution-seeking' through caring process; full use of self and artistry of caring-healing practices via use of all ways of knowing/being/doing/becoming.</a:t>
            </a:r>
          </a:p>
          <a:p>
            <a:pPr marL="0" marR="0"/>
            <a:endParaRPr lang="en-US" sz="1800" i="1" dirty="0">
              <a:ln>
                <a:noFill/>
              </a:ln>
              <a:solidFill>
                <a:srgbClr val="000000"/>
              </a:solidFill>
              <a:effectLst/>
              <a:uFill>
                <a:solidFill>
                  <a:srgbClr val="000000"/>
                </a:solidFill>
              </a:uFill>
              <a:latin typeface="Times New Roman" panose="02020603050405020304" pitchFamily="18" charset="0"/>
              <a:ea typeface="Helvetica Neue"/>
              <a:cs typeface="Helvetica Neue"/>
            </a:endParaRPr>
          </a:p>
          <a:p>
            <a:pPr marL="0" marR="0"/>
            <a:endParaRPr lang="en-US" sz="1800" i="1" dirty="0">
              <a:ln>
                <a:noFill/>
              </a:ln>
              <a:solidFill>
                <a:srgbClr val="000000"/>
              </a:solidFill>
              <a:effectLst/>
              <a:uFill>
                <a:solidFill>
                  <a:srgbClr val="000000"/>
                </a:solidFill>
              </a:uFill>
              <a:latin typeface="Times New Roman" panose="02020603050405020304" pitchFamily="18" charset="0"/>
              <a:ea typeface="Helvetica Neue"/>
              <a:cs typeface="Helvetica Neue"/>
            </a:endParaRPr>
          </a:p>
          <a:p>
            <a:pPr fontAlgn="base"/>
            <a:r>
              <a:rPr lang="en-US" sz="1200" b="0" i="0" kern="1200" dirty="0">
                <a:solidFill>
                  <a:schemeClr val="tx1"/>
                </a:solidFill>
                <a:effectLst/>
                <a:latin typeface="+mn-lt"/>
                <a:ea typeface="+mn-ea"/>
                <a:cs typeface="+mn-cs"/>
              </a:rPr>
              <a:t>I wanted to cultivate Caritas consciousness and provide a meaningful experience for council members. The creative expressions make the impact tangible and human, which feels very aligned with the spirit of IAHC.</a:t>
            </a:r>
          </a:p>
          <a:p>
            <a:pPr fontAlgn="base"/>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A6098056-4F7A-4822-BC40-06558A339097}" type="slidenum">
              <a:rPr lang="en-US" smtClean="0"/>
              <a:t>1</a:t>
            </a:fld>
            <a:endParaRPr lang="en-US"/>
          </a:p>
        </p:txBody>
      </p:sp>
    </p:spTree>
    <p:extLst>
      <p:ext uri="{BB962C8B-B14F-4D97-AF65-F5344CB8AC3E}">
        <p14:creationId xmlns:p14="http://schemas.microsoft.com/office/powerpoint/2010/main" val="39212403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057400" y="2992968"/>
            <a:ext cx="23317200" cy="6366933"/>
          </a:xfrm>
        </p:spPr>
        <p:txBody>
          <a:bodyPr anchor="b"/>
          <a:lstStyle>
            <a:lvl1pPr algn="ctr">
              <a:defRPr sz="16000"/>
            </a:lvl1pPr>
          </a:lstStyle>
          <a:p>
            <a:r>
              <a:rPr lang="en-US"/>
              <a:t>Click to edit Master title style</a:t>
            </a:r>
            <a:endParaRPr lang="en-US" dirty="0"/>
          </a:p>
        </p:txBody>
      </p:sp>
      <p:sp>
        <p:nvSpPr>
          <p:cNvPr id="3" name="Subtitle 2"/>
          <p:cNvSpPr>
            <a:spLocks noGrp="1"/>
          </p:cNvSpPr>
          <p:nvPr>
            <p:ph type="subTitle" idx="1"/>
          </p:nvPr>
        </p:nvSpPr>
        <p:spPr>
          <a:xfrm>
            <a:off x="3429000" y="9605435"/>
            <a:ext cx="20574000" cy="4415365"/>
          </a:xfrm>
        </p:spPr>
        <p:txBody>
          <a:bodyPr/>
          <a:lstStyle>
            <a:lvl1pPr marL="0" indent="0" algn="ctr">
              <a:buNone/>
              <a:defRPr sz="6400"/>
            </a:lvl1pPr>
            <a:lvl2pPr marL="1219215" indent="0" algn="ctr">
              <a:buNone/>
              <a:defRPr sz="5333"/>
            </a:lvl2pPr>
            <a:lvl3pPr marL="2438430" indent="0" algn="ctr">
              <a:buNone/>
              <a:defRPr sz="4800"/>
            </a:lvl3pPr>
            <a:lvl4pPr marL="3657646" indent="0" algn="ctr">
              <a:buNone/>
              <a:defRPr sz="4267"/>
            </a:lvl4pPr>
            <a:lvl5pPr marL="4876861" indent="0" algn="ctr">
              <a:buNone/>
              <a:defRPr sz="4267"/>
            </a:lvl5pPr>
            <a:lvl6pPr marL="6096076" indent="0" algn="ctr">
              <a:buNone/>
              <a:defRPr sz="4267"/>
            </a:lvl6pPr>
            <a:lvl7pPr marL="7315291" indent="0" algn="ctr">
              <a:buNone/>
              <a:defRPr sz="4267"/>
            </a:lvl7pPr>
            <a:lvl8pPr marL="8534507" indent="0" algn="ctr">
              <a:buNone/>
              <a:defRPr sz="4267"/>
            </a:lvl8pPr>
            <a:lvl9pPr marL="9753722" indent="0" algn="ctr">
              <a:buNone/>
              <a:defRPr sz="4267"/>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7A22F0D-3DF8-504F-ADEC-E0E27CBFF6C0}" type="datetimeFigureOut">
              <a:rPr lang="en-US" smtClean="0"/>
              <a:t>4/14/2026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D89FDC-315A-A14C-A979-1877D7B31F46}"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7A22F0D-3DF8-504F-ADEC-E0E27CBFF6C0}" type="datetimeFigureOut">
              <a:rPr lang="en-US" smtClean="0"/>
              <a:t>4/14/2026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D89FDC-315A-A14C-A979-1877D7B31F46}"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871664" y="4559305"/>
            <a:ext cx="23660100" cy="7607299"/>
          </a:xfrm>
        </p:spPr>
        <p:txBody>
          <a:bodyPr anchor="b"/>
          <a:lstStyle>
            <a:lvl1pPr>
              <a:defRPr sz="16000"/>
            </a:lvl1pPr>
          </a:lstStyle>
          <a:p>
            <a:r>
              <a:rPr lang="en-US"/>
              <a:t>Click to edit Master title style</a:t>
            </a:r>
            <a:endParaRPr lang="en-US" dirty="0"/>
          </a:p>
        </p:txBody>
      </p:sp>
      <p:sp>
        <p:nvSpPr>
          <p:cNvPr id="3" name="Text Placeholder 2"/>
          <p:cNvSpPr>
            <a:spLocks noGrp="1"/>
          </p:cNvSpPr>
          <p:nvPr>
            <p:ph type="body" idx="1"/>
          </p:nvPr>
        </p:nvSpPr>
        <p:spPr>
          <a:xfrm>
            <a:off x="1871664" y="12238572"/>
            <a:ext cx="23660100" cy="4000499"/>
          </a:xfrm>
        </p:spPr>
        <p:txBody>
          <a:bodyPr/>
          <a:lstStyle>
            <a:lvl1pPr marL="0" indent="0">
              <a:buNone/>
              <a:defRPr sz="6400">
                <a:solidFill>
                  <a:schemeClr val="tx1"/>
                </a:solidFill>
              </a:defRPr>
            </a:lvl1pPr>
            <a:lvl2pPr marL="1219215" indent="0">
              <a:buNone/>
              <a:defRPr sz="5333">
                <a:solidFill>
                  <a:schemeClr val="tx1">
                    <a:tint val="75000"/>
                  </a:schemeClr>
                </a:solidFill>
              </a:defRPr>
            </a:lvl2pPr>
            <a:lvl3pPr marL="2438430" indent="0">
              <a:buNone/>
              <a:defRPr sz="4800">
                <a:solidFill>
                  <a:schemeClr val="tx1">
                    <a:tint val="75000"/>
                  </a:schemeClr>
                </a:solidFill>
              </a:defRPr>
            </a:lvl3pPr>
            <a:lvl4pPr marL="3657646" indent="0">
              <a:buNone/>
              <a:defRPr sz="4267">
                <a:solidFill>
                  <a:schemeClr val="tx1">
                    <a:tint val="75000"/>
                  </a:schemeClr>
                </a:solidFill>
              </a:defRPr>
            </a:lvl4pPr>
            <a:lvl5pPr marL="4876861" indent="0">
              <a:buNone/>
              <a:defRPr sz="4267">
                <a:solidFill>
                  <a:schemeClr val="tx1">
                    <a:tint val="75000"/>
                  </a:schemeClr>
                </a:solidFill>
              </a:defRPr>
            </a:lvl5pPr>
            <a:lvl6pPr marL="6096076" indent="0">
              <a:buNone/>
              <a:defRPr sz="4267">
                <a:solidFill>
                  <a:schemeClr val="tx1">
                    <a:tint val="75000"/>
                  </a:schemeClr>
                </a:solidFill>
              </a:defRPr>
            </a:lvl6pPr>
            <a:lvl7pPr marL="7315291" indent="0">
              <a:buNone/>
              <a:defRPr sz="4267">
                <a:solidFill>
                  <a:schemeClr val="tx1">
                    <a:tint val="75000"/>
                  </a:schemeClr>
                </a:solidFill>
              </a:defRPr>
            </a:lvl7pPr>
            <a:lvl8pPr marL="8534507" indent="0">
              <a:buNone/>
              <a:defRPr sz="4267">
                <a:solidFill>
                  <a:schemeClr val="tx1">
                    <a:tint val="75000"/>
                  </a:schemeClr>
                </a:solidFill>
              </a:defRPr>
            </a:lvl8pPr>
            <a:lvl9pPr marL="9753722" indent="0">
              <a:buNone/>
              <a:defRPr sz="426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7A22F0D-3DF8-504F-ADEC-E0E27CBFF6C0}" type="datetimeFigureOut">
              <a:rPr lang="en-US" smtClean="0"/>
              <a:t>4/14/2026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D89FDC-315A-A14C-A979-1877D7B31F46}"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5950" y="4868333"/>
            <a:ext cx="11658600" cy="116035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3887450" y="4868333"/>
            <a:ext cx="11658600" cy="116035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7A22F0D-3DF8-504F-ADEC-E0E27CBFF6C0}" type="datetimeFigureOut">
              <a:rPr lang="en-US" smtClean="0"/>
              <a:t>4/14/2026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D89FDC-315A-A14C-A979-1877D7B31F46}"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889523" y="973671"/>
            <a:ext cx="23660100" cy="3534835"/>
          </a:xfrm>
        </p:spPr>
        <p:txBody>
          <a:bodyPr/>
          <a:lstStyle/>
          <a:p>
            <a:r>
              <a:rPr lang="en-US"/>
              <a:t>Click to edit Master title style</a:t>
            </a:r>
            <a:endParaRPr lang="en-US" dirty="0"/>
          </a:p>
        </p:txBody>
      </p:sp>
      <p:sp>
        <p:nvSpPr>
          <p:cNvPr id="3" name="Text Placeholder 2"/>
          <p:cNvSpPr>
            <a:spLocks noGrp="1"/>
          </p:cNvSpPr>
          <p:nvPr>
            <p:ph type="body" idx="1"/>
          </p:nvPr>
        </p:nvSpPr>
        <p:spPr>
          <a:xfrm>
            <a:off x="1889526" y="4483101"/>
            <a:ext cx="11605020" cy="2197099"/>
          </a:xfrm>
        </p:spPr>
        <p:txBody>
          <a:bodyPr anchor="b"/>
          <a:lstStyle>
            <a:lvl1pPr marL="0" indent="0">
              <a:buNone/>
              <a:defRPr sz="6400" b="1"/>
            </a:lvl1pPr>
            <a:lvl2pPr marL="1219215" indent="0">
              <a:buNone/>
              <a:defRPr sz="5333" b="1"/>
            </a:lvl2pPr>
            <a:lvl3pPr marL="2438430" indent="0">
              <a:buNone/>
              <a:defRPr sz="4800" b="1"/>
            </a:lvl3pPr>
            <a:lvl4pPr marL="3657646" indent="0">
              <a:buNone/>
              <a:defRPr sz="4267" b="1"/>
            </a:lvl4pPr>
            <a:lvl5pPr marL="4876861" indent="0">
              <a:buNone/>
              <a:defRPr sz="4267" b="1"/>
            </a:lvl5pPr>
            <a:lvl6pPr marL="6096076" indent="0">
              <a:buNone/>
              <a:defRPr sz="4267" b="1"/>
            </a:lvl6pPr>
            <a:lvl7pPr marL="7315291" indent="0">
              <a:buNone/>
              <a:defRPr sz="4267" b="1"/>
            </a:lvl7pPr>
            <a:lvl8pPr marL="8534507" indent="0">
              <a:buNone/>
              <a:defRPr sz="4267" b="1"/>
            </a:lvl8pPr>
            <a:lvl9pPr marL="9753722" indent="0">
              <a:buNone/>
              <a:defRPr sz="4267" b="1"/>
            </a:lvl9pPr>
          </a:lstStyle>
          <a:p>
            <a:pPr lvl="0"/>
            <a:r>
              <a:rPr lang="en-US" dirty="0"/>
              <a:t>Click to edit Master text styles</a:t>
            </a:r>
          </a:p>
        </p:txBody>
      </p:sp>
      <p:sp>
        <p:nvSpPr>
          <p:cNvPr id="4" name="Content Placeholder 3"/>
          <p:cNvSpPr>
            <a:spLocks noGrp="1"/>
          </p:cNvSpPr>
          <p:nvPr>
            <p:ph sz="half" idx="2"/>
          </p:nvPr>
        </p:nvSpPr>
        <p:spPr>
          <a:xfrm>
            <a:off x="1889526" y="6680200"/>
            <a:ext cx="11605020" cy="982556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13887452" y="4483101"/>
            <a:ext cx="11662173" cy="2197099"/>
          </a:xfrm>
        </p:spPr>
        <p:txBody>
          <a:bodyPr anchor="b"/>
          <a:lstStyle>
            <a:lvl1pPr marL="0" indent="0">
              <a:buNone/>
              <a:defRPr sz="6400" b="1"/>
            </a:lvl1pPr>
            <a:lvl2pPr marL="1219215" indent="0">
              <a:buNone/>
              <a:defRPr sz="5333" b="1"/>
            </a:lvl2pPr>
            <a:lvl3pPr marL="2438430" indent="0">
              <a:buNone/>
              <a:defRPr sz="4800" b="1"/>
            </a:lvl3pPr>
            <a:lvl4pPr marL="3657646" indent="0">
              <a:buNone/>
              <a:defRPr sz="4267" b="1"/>
            </a:lvl4pPr>
            <a:lvl5pPr marL="4876861" indent="0">
              <a:buNone/>
              <a:defRPr sz="4267" b="1"/>
            </a:lvl5pPr>
            <a:lvl6pPr marL="6096076" indent="0">
              <a:buNone/>
              <a:defRPr sz="4267" b="1"/>
            </a:lvl6pPr>
            <a:lvl7pPr marL="7315291" indent="0">
              <a:buNone/>
              <a:defRPr sz="4267" b="1"/>
            </a:lvl7pPr>
            <a:lvl8pPr marL="8534507" indent="0">
              <a:buNone/>
              <a:defRPr sz="4267" b="1"/>
            </a:lvl8pPr>
            <a:lvl9pPr marL="9753722" indent="0">
              <a:buNone/>
              <a:defRPr sz="4267" b="1"/>
            </a:lvl9pPr>
          </a:lstStyle>
          <a:p>
            <a:pPr lvl="0"/>
            <a:r>
              <a:rPr lang="en-US"/>
              <a:t>Click to edit Master text styles</a:t>
            </a:r>
          </a:p>
        </p:txBody>
      </p:sp>
      <p:sp>
        <p:nvSpPr>
          <p:cNvPr id="6" name="Content Placeholder 5"/>
          <p:cNvSpPr>
            <a:spLocks noGrp="1"/>
          </p:cNvSpPr>
          <p:nvPr>
            <p:ph sz="quarter" idx="4"/>
          </p:nvPr>
        </p:nvSpPr>
        <p:spPr>
          <a:xfrm>
            <a:off x="13887452" y="6680200"/>
            <a:ext cx="11662173" cy="98255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7A22F0D-3DF8-504F-ADEC-E0E27CBFF6C0}" type="datetimeFigureOut">
              <a:rPr lang="en-US" smtClean="0"/>
              <a:t>4/14/2026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4D89FDC-315A-A14C-A979-1877D7B31F46}"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7A22F0D-3DF8-504F-ADEC-E0E27CBFF6C0}" type="datetimeFigureOut">
              <a:rPr lang="en-US" smtClean="0"/>
              <a:t>4/14/2026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4D89FDC-315A-A14C-A979-1877D7B31F46}"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A22F0D-3DF8-504F-ADEC-E0E27CBFF6C0}" type="datetimeFigureOut">
              <a:rPr lang="en-US" smtClean="0"/>
              <a:t>4/14/2026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4D89FDC-315A-A14C-A979-1877D7B31F46}"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89523" y="1219200"/>
            <a:ext cx="8847534" cy="4267200"/>
          </a:xfrm>
        </p:spPr>
        <p:txBody>
          <a:bodyPr anchor="b"/>
          <a:lstStyle>
            <a:lvl1pPr>
              <a:defRPr sz="8533"/>
            </a:lvl1pPr>
          </a:lstStyle>
          <a:p>
            <a:r>
              <a:rPr lang="en-US"/>
              <a:t>Click to edit Master title style</a:t>
            </a:r>
            <a:endParaRPr lang="en-US" dirty="0"/>
          </a:p>
        </p:txBody>
      </p:sp>
      <p:sp>
        <p:nvSpPr>
          <p:cNvPr id="3" name="Content Placeholder 2"/>
          <p:cNvSpPr>
            <a:spLocks noGrp="1"/>
          </p:cNvSpPr>
          <p:nvPr>
            <p:ph idx="1"/>
          </p:nvPr>
        </p:nvSpPr>
        <p:spPr>
          <a:xfrm>
            <a:off x="11662173" y="2633138"/>
            <a:ext cx="13887450" cy="12996333"/>
          </a:xfrm>
        </p:spPr>
        <p:txBody>
          <a:bodyPr/>
          <a:lstStyle>
            <a:lvl1pPr>
              <a:defRPr sz="8533"/>
            </a:lvl1pPr>
            <a:lvl2pPr>
              <a:defRPr sz="7467"/>
            </a:lvl2pPr>
            <a:lvl3pPr>
              <a:defRPr sz="6400"/>
            </a:lvl3pPr>
            <a:lvl4pPr>
              <a:defRPr sz="5333"/>
            </a:lvl4pPr>
            <a:lvl5pPr>
              <a:defRPr sz="5333"/>
            </a:lvl5pPr>
            <a:lvl6pPr>
              <a:defRPr sz="5333"/>
            </a:lvl6pPr>
            <a:lvl7pPr>
              <a:defRPr sz="5333"/>
            </a:lvl7pPr>
            <a:lvl8pPr>
              <a:defRPr sz="5333"/>
            </a:lvl8pPr>
            <a:lvl9pPr>
              <a:defRPr sz="5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889523" y="5486400"/>
            <a:ext cx="8847534" cy="10164235"/>
          </a:xfrm>
        </p:spPr>
        <p:txBody>
          <a:bodyPr/>
          <a:lstStyle>
            <a:lvl1pPr marL="0" indent="0">
              <a:buNone/>
              <a:defRPr sz="4267"/>
            </a:lvl1pPr>
            <a:lvl2pPr marL="1219215" indent="0">
              <a:buNone/>
              <a:defRPr sz="3733"/>
            </a:lvl2pPr>
            <a:lvl3pPr marL="2438430" indent="0">
              <a:buNone/>
              <a:defRPr sz="3200"/>
            </a:lvl3pPr>
            <a:lvl4pPr marL="3657646" indent="0">
              <a:buNone/>
              <a:defRPr sz="2667"/>
            </a:lvl4pPr>
            <a:lvl5pPr marL="4876861" indent="0">
              <a:buNone/>
              <a:defRPr sz="2667"/>
            </a:lvl5pPr>
            <a:lvl6pPr marL="6096076" indent="0">
              <a:buNone/>
              <a:defRPr sz="2667"/>
            </a:lvl6pPr>
            <a:lvl7pPr marL="7315291" indent="0">
              <a:buNone/>
              <a:defRPr sz="2667"/>
            </a:lvl7pPr>
            <a:lvl8pPr marL="8534507" indent="0">
              <a:buNone/>
              <a:defRPr sz="2667"/>
            </a:lvl8pPr>
            <a:lvl9pPr marL="9753722" indent="0">
              <a:buNone/>
              <a:defRPr sz="2667"/>
            </a:lvl9pPr>
          </a:lstStyle>
          <a:p>
            <a:pPr lvl="0"/>
            <a:r>
              <a:rPr lang="en-US"/>
              <a:t>Click to edit Master text styles</a:t>
            </a:r>
          </a:p>
        </p:txBody>
      </p:sp>
      <p:sp>
        <p:nvSpPr>
          <p:cNvPr id="5" name="Date Placeholder 4"/>
          <p:cNvSpPr>
            <a:spLocks noGrp="1"/>
          </p:cNvSpPr>
          <p:nvPr>
            <p:ph type="dt" sz="half" idx="10"/>
          </p:nvPr>
        </p:nvSpPr>
        <p:spPr/>
        <p:txBody>
          <a:bodyPr/>
          <a:lstStyle/>
          <a:p>
            <a:fld id="{77A22F0D-3DF8-504F-ADEC-E0E27CBFF6C0}" type="datetimeFigureOut">
              <a:rPr lang="en-US" smtClean="0"/>
              <a:t>4/14/2026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D89FDC-315A-A14C-A979-1877D7B31F46}"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89523" y="1219200"/>
            <a:ext cx="8847534" cy="4267200"/>
          </a:xfrm>
        </p:spPr>
        <p:txBody>
          <a:bodyPr anchor="b"/>
          <a:lstStyle>
            <a:lvl1pPr>
              <a:defRPr sz="8533"/>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62173" y="2633138"/>
            <a:ext cx="13887450" cy="12996333"/>
          </a:xfrm>
        </p:spPr>
        <p:txBody>
          <a:bodyPr anchor="t"/>
          <a:lstStyle>
            <a:lvl1pPr marL="0" indent="0">
              <a:buNone/>
              <a:defRPr sz="8533"/>
            </a:lvl1pPr>
            <a:lvl2pPr marL="1219215" indent="0">
              <a:buNone/>
              <a:defRPr sz="7467"/>
            </a:lvl2pPr>
            <a:lvl3pPr marL="2438430" indent="0">
              <a:buNone/>
              <a:defRPr sz="6400"/>
            </a:lvl3pPr>
            <a:lvl4pPr marL="3657646" indent="0">
              <a:buNone/>
              <a:defRPr sz="5333"/>
            </a:lvl4pPr>
            <a:lvl5pPr marL="4876861" indent="0">
              <a:buNone/>
              <a:defRPr sz="5333"/>
            </a:lvl5pPr>
            <a:lvl6pPr marL="6096076" indent="0">
              <a:buNone/>
              <a:defRPr sz="5333"/>
            </a:lvl6pPr>
            <a:lvl7pPr marL="7315291" indent="0">
              <a:buNone/>
              <a:defRPr sz="5333"/>
            </a:lvl7pPr>
            <a:lvl8pPr marL="8534507" indent="0">
              <a:buNone/>
              <a:defRPr sz="5333"/>
            </a:lvl8pPr>
            <a:lvl9pPr marL="9753722" indent="0">
              <a:buNone/>
              <a:defRPr sz="5333"/>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1889523" y="5486400"/>
            <a:ext cx="8847534" cy="10164235"/>
          </a:xfrm>
        </p:spPr>
        <p:txBody>
          <a:bodyPr/>
          <a:lstStyle>
            <a:lvl1pPr marL="0" indent="0">
              <a:buNone/>
              <a:defRPr sz="4267"/>
            </a:lvl1pPr>
            <a:lvl2pPr marL="1219215" indent="0">
              <a:buNone/>
              <a:defRPr sz="3733"/>
            </a:lvl2pPr>
            <a:lvl3pPr marL="2438430" indent="0">
              <a:buNone/>
              <a:defRPr sz="3200"/>
            </a:lvl3pPr>
            <a:lvl4pPr marL="3657646" indent="0">
              <a:buNone/>
              <a:defRPr sz="2667"/>
            </a:lvl4pPr>
            <a:lvl5pPr marL="4876861" indent="0">
              <a:buNone/>
              <a:defRPr sz="2667"/>
            </a:lvl5pPr>
            <a:lvl6pPr marL="6096076" indent="0">
              <a:buNone/>
              <a:defRPr sz="2667"/>
            </a:lvl6pPr>
            <a:lvl7pPr marL="7315291" indent="0">
              <a:buNone/>
              <a:defRPr sz="2667"/>
            </a:lvl7pPr>
            <a:lvl8pPr marL="8534507" indent="0">
              <a:buNone/>
              <a:defRPr sz="2667"/>
            </a:lvl8pPr>
            <a:lvl9pPr marL="9753722" indent="0">
              <a:buNone/>
              <a:defRPr sz="2667"/>
            </a:lvl9pPr>
          </a:lstStyle>
          <a:p>
            <a:pPr lvl="0"/>
            <a:r>
              <a:rPr lang="en-US"/>
              <a:t>Click to edit Master text styles</a:t>
            </a:r>
          </a:p>
        </p:txBody>
      </p:sp>
      <p:sp>
        <p:nvSpPr>
          <p:cNvPr id="5" name="Date Placeholder 4"/>
          <p:cNvSpPr>
            <a:spLocks noGrp="1"/>
          </p:cNvSpPr>
          <p:nvPr>
            <p:ph type="dt" sz="half" idx="10"/>
          </p:nvPr>
        </p:nvSpPr>
        <p:spPr/>
        <p:txBody>
          <a:bodyPr/>
          <a:lstStyle/>
          <a:p>
            <a:fld id="{77A22F0D-3DF8-504F-ADEC-E0E27CBFF6C0}" type="datetimeFigureOut">
              <a:rPr lang="en-US" smtClean="0"/>
              <a:t>4/14/2026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D89FDC-315A-A14C-A979-1877D7B31F46}"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7A22F0D-3DF8-504F-ADEC-E0E27CBFF6C0}" type="datetimeFigureOut">
              <a:rPr lang="en-US" smtClean="0"/>
              <a:t>4/14/2026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D89FDC-315A-A14C-A979-1877D7B31F46}"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9631027" y="973667"/>
            <a:ext cx="5915025" cy="154982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885952" y="973667"/>
            <a:ext cx="17402175" cy="1549823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7A22F0D-3DF8-504F-ADEC-E0E27CBFF6C0}" type="datetimeFigureOut">
              <a:rPr lang="en-US" smtClean="0"/>
              <a:t>4/14/2026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D89FDC-315A-A14C-A979-1877D7B31F46}"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85950" y="973671"/>
            <a:ext cx="23660100" cy="353483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885950" y="4868333"/>
            <a:ext cx="23660100" cy="1160356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885950" y="16950271"/>
            <a:ext cx="6172200" cy="973667"/>
          </a:xfrm>
          <a:prstGeom prst="rect">
            <a:avLst/>
          </a:prstGeom>
        </p:spPr>
        <p:txBody>
          <a:bodyPr vert="horz" lIns="91440" tIns="45720" rIns="91440" bIns="45720" rtlCol="0" anchor="ctr"/>
          <a:lstStyle>
            <a:lvl1pPr algn="l">
              <a:defRPr sz="3200">
                <a:solidFill>
                  <a:schemeClr val="tx1">
                    <a:tint val="75000"/>
                  </a:schemeClr>
                </a:solidFill>
              </a:defRPr>
            </a:lvl1pPr>
          </a:lstStyle>
          <a:p>
            <a:fld id="{77A22F0D-3DF8-504F-ADEC-E0E27CBFF6C0}" type="datetimeFigureOut">
              <a:rPr lang="en-US" smtClean="0"/>
              <a:t>4/14/2026</a:t>
            </a:fld>
            <a:endParaRPr lang="en-US"/>
          </a:p>
        </p:txBody>
      </p:sp>
      <p:sp>
        <p:nvSpPr>
          <p:cNvPr id="5" name="Footer Placeholder 4"/>
          <p:cNvSpPr>
            <a:spLocks noGrp="1"/>
          </p:cNvSpPr>
          <p:nvPr>
            <p:ph type="ftr" sz="quarter" idx="3"/>
          </p:nvPr>
        </p:nvSpPr>
        <p:spPr>
          <a:xfrm>
            <a:off x="9086850" y="16950271"/>
            <a:ext cx="9258300" cy="973667"/>
          </a:xfrm>
          <a:prstGeom prst="rect">
            <a:avLst/>
          </a:prstGeom>
        </p:spPr>
        <p:txBody>
          <a:bodyPr vert="horz" lIns="91440" tIns="45720" rIns="91440" bIns="45720" rtlCol="0" anchor="ctr"/>
          <a:lstStyle>
            <a:lvl1pPr algn="ctr">
              <a:defRPr sz="3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9373850" y="16950271"/>
            <a:ext cx="6172200" cy="973667"/>
          </a:xfrm>
          <a:prstGeom prst="rect">
            <a:avLst/>
          </a:prstGeom>
        </p:spPr>
        <p:txBody>
          <a:bodyPr vert="horz" lIns="91440" tIns="45720" rIns="91440" bIns="45720" rtlCol="0" anchor="ctr"/>
          <a:lstStyle>
            <a:lvl1pPr algn="r">
              <a:defRPr sz="3200">
                <a:solidFill>
                  <a:schemeClr val="tx1">
                    <a:tint val="75000"/>
                  </a:schemeClr>
                </a:solidFill>
              </a:defRPr>
            </a:lvl1pPr>
          </a:lstStyle>
          <a:p>
            <a:fld id="{84D89FDC-315A-A14C-A979-1877D7B31F46}" type="slidenum">
              <a:rPr lang="en-US" smtClean="0"/>
              <a:t>‹#›</a:t>
            </a:fld>
            <a:endParaRPr lang="en-US"/>
          </a:p>
        </p:txBody>
      </p:sp>
    </p:spTree>
    <p:extLst>
      <p:ext uri="{BB962C8B-B14F-4D97-AF65-F5344CB8AC3E}">
        <p14:creationId xmlns:p14="http://schemas.microsoft.com/office/powerpoint/2010/main" val="1239681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2438430" rtl="0" eaLnBrk="1" latinLnBrk="0" hangingPunct="1">
        <a:lnSpc>
          <a:spcPct val="90000"/>
        </a:lnSpc>
        <a:spcBef>
          <a:spcPct val="0"/>
        </a:spcBef>
        <a:buNone/>
        <a:defRPr sz="11733" kern="1200">
          <a:solidFill>
            <a:schemeClr val="tx1"/>
          </a:solidFill>
          <a:latin typeface="+mj-lt"/>
          <a:ea typeface="+mj-ea"/>
          <a:cs typeface="+mj-cs"/>
        </a:defRPr>
      </a:lvl1pPr>
    </p:titleStyle>
    <p:bodyStyle>
      <a:lvl1pPr marL="609608" indent="-609608" algn="l" defTabSz="2438430" rtl="0" eaLnBrk="1" latinLnBrk="0" hangingPunct="1">
        <a:lnSpc>
          <a:spcPts val="2000"/>
        </a:lnSpc>
        <a:spcBef>
          <a:spcPts val="2667"/>
        </a:spcBef>
        <a:spcAft>
          <a:spcPts val="900"/>
        </a:spcAft>
        <a:buFont typeface="Arial" panose="020B0604020202020204" pitchFamily="34" charset="0"/>
        <a:buChar char="•"/>
        <a:defRPr sz="1600" kern="1200">
          <a:solidFill>
            <a:schemeClr val="tx1"/>
          </a:solidFill>
          <a:latin typeface="+mn-lt"/>
          <a:ea typeface="+mn-ea"/>
          <a:cs typeface="+mn-cs"/>
        </a:defRPr>
      </a:lvl1pPr>
      <a:lvl2pPr marL="1828823" indent="-609608" algn="l" defTabSz="2438430" rtl="0" eaLnBrk="1" latinLnBrk="0" hangingPunct="1">
        <a:lnSpc>
          <a:spcPts val="2000"/>
        </a:lnSpc>
        <a:spcBef>
          <a:spcPts val="1333"/>
        </a:spcBef>
        <a:spcAft>
          <a:spcPts val="900"/>
        </a:spcAft>
        <a:buFont typeface="Arial" panose="020B0604020202020204" pitchFamily="34" charset="0"/>
        <a:buChar char="•"/>
        <a:defRPr sz="1600" kern="1200">
          <a:solidFill>
            <a:schemeClr val="tx1"/>
          </a:solidFill>
          <a:latin typeface="+mn-lt"/>
          <a:ea typeface="+mn-ea"/>
          <a:cs typeface="+mn-cs"/>
        </a:defRPr>
      </a:lvl2pPr>
      <a:lvl3pPr marL="3048038" indent="-609608" algn="l" defTabSz="2438430" rtl="0" eaLnBrk="1" latinLnBrk="0" hangingPunct="1">
        <a:lnSpc>
          <a:spcPts val="2000"/>
        </a:lnSpc>
        <a:spcBef>
          <a:spcPts val="1333"/>
        </a:spcBef>
        <a:spcAft>
          <a:spcPts val="900"/>
        </a:spcAft>
        <a:buFont typeface="Arial" panose="020B0604020202020204" pitchFamily="34" charset="0"/>
        <a:buChar char="•"/>
        <a:defRPr sz="1600" kern="1200">
          <a:solidFill>
            <a:schemeClr val="tx1"/>
          </a:solidFill>
          <a:latin typeface="+mn-lt"/>
          <a:ea typeface="+mn-ea"/>
          <a:cs typeface="+mn-cs"/>
        </a:defRPr>
      </a:lvl3pPr>
      <a:lvl4pPr marL="4267253" indent="-609608" algn="l" defTabSz="2438430" rtl="0" eaLnBrk="1" latinLnBrk="0" hangingPunct="1">
        <a:lnSpc>
          <a:spcPts val="2000"/>
        </a:lnSpc>
        <a:spcBef>
          <a:spcPts val="1333"/>
        </a:spcBef>
        <a:spcAft>
          <a:spcPts val="900"/>
        </a:spcAft>
        <a:buFont typeface="Arial" panose="020B0604020202020204" pitchFamily="34" charset="0"/>
        <a:buChar char="•"/>
        <a:defRPr sz="1600" kern="1200">
          <a:solidFill>
            <a:schemeClr val="tx1"/>
          </a:solidFill>
          <a:latin typeface="+mn-lt"/>
          <a:ea typeface="+mn-ea"/>
          <a:cs typeface="+mn-cs"/>
        </a:defRPr>
      </a:lvl4pPr>
      <a:lvl5pPr marL="5486469" indent="-609608" algn="l" defTabSz="2438430" rtl="0" eaLnBrk="1" latinLnBrk="0" hangingPunct="1">
        <a:lnSpc>
          <a:spcPts val="2000"/>
        </a:lnSpc>
        <a:spcBef>
          <a:spcPts val="1333"/>
        </a:spcBef>
        <a:spcAft>
          <a:spcPts val="900"/>
        </a:spcAft>
        <a:buFont typeface="Arial" panose="020B0604020202020204" pitchFamily="34" charset="0"/>
        <a:buChar char="•"/>
        <a:defRPr sz="1600" kern="1200">
          <a:solidFill>
            <a:schemeClr val="tx1"/>
          </a:solidFill>
          <a:latin typeface="+mn-lt"/>
          <a:ea typeface="+mn-ea"/>
          <a:cs typeface="+mn-cs"/>
        </a:defRPr>
      </a:lvl5pPr>
      <a:lvl6pPr marL="6705684" indent="-609608" algn="l" defTabSz="2438430" rtl="0" eaLnBrk="1" latinLnBrk="0" hangingPunct="1">
        <a:lnSpc>
          <a:spcPct val="90000"/>
        </a:lnSpc>
        <a:spcBef>
          <a:spcPts val="1333"/>
        </a:spcBef>
        <a:buFont typeface="Arial" panose="020B0604020202020204" pitchFamily="34" charset="0"/>
        <a:buChar char="•"/>
        <a:defRPr sz="4800" kern="1200">
          <a:solidFill>
            <a:schemeClr val="tx1"/>
          </a:solidFill>
          <a:latin typeface="+mn-lt"/>
          <a:ea typeface="+mn-ea"/>
          <a:cs typeface="+mn-cs"/>
        </a:defRPr>
      </a:lvl6pPr>
      <a:lvl7pPr marL="7924899" indent="-609608" algn="l" defTabSz="2438430" rtl="0" eaLnBrk="1" latinLnBrk="0" hangingPunct="1">
        <a:lnSpc>
          <a:spcPct val="90000"/>
        </a:lnSpc>
        <a:spcBef>
          <a:spcPts val="1333"/>
        </a:spcBef>
        <a:buFont typeface="Arial" panose="020B0604020202020204" pitchFamily="34" charset="0"/>
        <a:buChar char="•"/>
        <a:defRPr sz="4800" kern="1200">
          <a:solidFill>
            <a:schemeClr val="tx1"/>
          </a:solidFill>
          <a:latin typeface="+mn-lt"/>
          <a:ea typeface="+mn-ea"/>
          <a:cs typeface="+mn-cs"/>
        </a:defRPr>
      </a:lvl7pPr>
      <a:lvl8pPr marL="9144114" indent="-609608" algn="l" defTabSz="2438430" rtl="0" eaLnBrk="1" latinLnBrk="0" hangingPunct="1">
        <a:lnSpc>
          <a:spcPct val="90000"/>
        </a:lnSpc>
        <a:spcBef>
          <a:spcPts val="1333"/>
        </a:spcBef>
        <a:buFont typeface="Arial" panose="020B0604020202020204" pitchFamily="34" charset="0"/>
        <a:buChar char="•"/>
        <a:defRPr sz="4800" kern="1200">
          <a:solidFill>
            <a:schemeClr val="tx1"/>
          </a:solidFill>
          <a:latin typeface="+mn-lt"/>
          <a:ea typeface="+mn-ea"/>
          <a:cs typeface="+mn-cs"/>
        </a:defRPr>
      </a:lvl8pPr>
      <a:lvl9pPr marL="10363330" indent="-609608" algn="l" defTabSz="2438430" rtl="0" eaLnBrk="1" latinLnBrk="0" hangingPunct="1">
        <a:lnSpc>
          <a:spcPct val="90000"/>
        </a:lnSpc>
        <a:spcBef>
          <a:spcPts val="1333"/>
        </a:spcBef>
        <a:buFont typeface="Arial" panose="020B0604020202020204" pitchFamily="34" charset="0"/>
        <a:buChar char="•"/>
        <a:defRPr sz="4800" kern="1200">
          <a:solidFill>
            <a:schemeClr val="tx1"/>
          </a:solidFill>
          <a:latin typeface="+mn-lt"/>
          <a:ea typeface="+mn-ea"/>
          <a:cs typeface="+mn-cs"/>
        </a:defRPr>
      </a:lvl9pPr>
    </p:bodyStyle>
    <p:otherStyle>
      <a:defPPr>
        <a:defRPr lang="en-US"/>
      </a:defPPr>
      <a:lvl1pPr marL="0" algn="l" defTabSz="2438430" rtl="0" eaLnBrk="1" latinLnBrk="0" hangingPunct="1">
        <a:defRPr sz="4800" kern="1200">
          <a:solidFill>
            <a:schemeClr val="tx1"/>
          </a:solidFill>
          <a:latin typeface="+mn-lt"/>
          <a:ea typeface="+mn-ea"/>
          <a:cs typeface="+mn-cs"/>
        </a:defRPr>
      </a:lvl1pPr>
      <a:lvl2pPr marL="1219215" algn="l" defTabSz="2438430" rtl="0" eaLnBrk="1" latinLnBrk="0" hangingPunct="1">
        <a:defRPr sz="4800" kern="1200">
          <a:solidFill>
            <a:schemeClr val="tx1"/>
          </a:solidFill>
          <a:latin typeface="+mn-lt"/>
          <a:ea typeface="+mn-ea"/>
          <a:cs typeface="+mn-cs"/>
        </a:defRPr>
      </a:lvl2pPr>
      <a:lvl3pPr marL="2438430" algn="l" defTabSz="2438430" rtl="0" eaLnBrk="1" latinLnBrk="0" hangingPunct="1">
        <a:defRPr sz="4800" kern="1200">
          <a:solidFill>
            <a:schemeClr val="tx1"/>
          </a:solidFill>
          <a:latin typeface="+mn-lt"/>
          <a:ea typeface="+mn-ea"/>
          <a:cs typeface="+mn-cs"/>
        </a:defRPr>
      </a:lvl3pPr>
      <a:lvl4pPr marL="3657646" algn="l" defTabSz="2438430" rtl="0" eaLnBrk="1" latinLnBrk="0" hangingPunct="1">
        <a:defRPr sz="4800" kern="1200">
          <a:solidFill>
            <a:schemeClr val="tx1"/>
          </a:solidFill>
          <a:latin typeface="+mn-lt"/>
          <a:ea typeface="+mn-ea"/>
          <a:cs typeface="+mn-cs"/>
        </a:defRPr>
      </a:lvl4pPr>
      <a:lvl5pPr marL="4876861" algn="l" defTabSz="2438430" rtl="0" eaLnBrk="1" latinLnBrk="0" hangingPunct="1">
        <a:defRPr sz="4800" kern="1200">
          <a:solidFill>
            <a:schemeClr val="tx1"/>
          </a:solidFill>
          <a:latin typeface="+mn-lt"/>
          <a:ea typeface="+mn-ea"/>
          <a:cs typeface="+mn-cs"/>
        </a:defRPr>
      </a:lvl5pPr>
      <a:lvl6pPr marL="6096076" algn="l" defTabSz="2438430" rtl="0" eaLnBrk="1" latinLnBrk="0" hangingPunct="1">
        <a:defRPr sz="4800" kern="1200">
          <a:solidFill>
            <a:schemeClr val="tx1"/>
          </a:solidFill>
          <a:latin typeface="+mn-lt"/>
          <a:ea typeface="+mn-ea"/>
          <a:cs typeface="+mn-cs"/>
        </a:defRPr>
      </a:lvl6pPr>
      <a:lvl7pPr marL="7315291" algn="l" defTabSz="2438430" rtl="0" eaLnBrk="1" latinLnBrk="0" hangingPunct="1">
        <a:defRPr sz="4800" kern="1200">
          <a:solidFill>
            <a:schemeClr val="tx1"/>
          </a:solidFill>
          <a:latin typeface="+mn-lt"/>
          <a:ea typeface="+mn-ea"/>
          <a:cs typeface="+mn-cs"/>
        </a:defRPr>
      </a:lvl7pPr>
      <a:lvl8pPr marL="8534507" algn="l" defTabSz="2438430" rtl="0" eaLnBrk="1" latinLnBrk="0" hangingPunct="1">
        <a:defRPr sz="4800" kern="1200">
          <a:solidFill>
            <a:schemeClr val="tx1"/>
          </a:solidFill>
          <a:latin typeface="+mn-lt"/>
          <a:ea typeface="+mn-ea"/>
          <a:cs typeface="+mn-cs"/>
        </a:defRPr>
      </a:lvl8pPr>
      <a:lvl9pPr marL="9753722" algn="l" defTabSz="2438430" rtl="0" eaLnBrk="1" latinLnBrk="0" hangingPunct="1">
        <a:defRPr sz="4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7292598" cy="18288000"/>
          </a:xfrm>
          <a:prstGeom prst="rect">
            <a:avLst/>
          </a:prstGeom>
          <a:solidFill>
            <a:srgbClr val="008C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145834" y="11281851"/>
            <a:ext cx="7251362" cy="5893921"/>
          </a:xfrm>
          <a:prstGeom prst="rect">
            <a:avLst/>
          </a:prstGeom>
          <a:noFill/>
        </p:spPr>
        <p:txBody>
          <a:bodyPr wrap="square" lIns="0" tIns="0" rIns="0" bIns="0" rtlCol="0">
            <a:noAutofit/>
          </a:bodyPr>
          <a:lstStyle/>
          <a:p>
            <a:pPr>
              <a:spcAft>
                <a:spcPts val="1200"/>
              </a:spcAft>
            </a:pPr>
            <a:r>
              <a:rPr lang="en-US" sz="3600" b="1" dirty="0">
                <a:solidFill>
                  <a:schemeClr val="bg1"/>
                </a:solidFill>
                <a:latin typeface="Arial" charset="0"/>
                <a:cs typeface="Arial" charset="0"/>
              </a:rPr>
              <a:t>CULTIVATING CARITAS® CONSCIOUSNESS USING CENTERING MICRO-PRACTICES AND GUIDED REFLECTIONS WITH CREATIVE EXPRESSIONS</a:t>
            </a:r>
            <a:endParaRPr lang="en-US" sz="4000" dirty="0">
              <a:solidFill>
                <a:schemeClr val="bg1"/>
              </a:solidFill>
              <a:latin typeface="Arial" charset="0"/>
              <a:ea typeface="Arial" charset="0"/>
              <a:cs typeface="Arial" charset="0"/>
            </a:endParaRPr>
          </a:p>
          <a:p>
            <a:endParaRPr lang="en-US" sz="2400" dirty="0">
              <a:solidFill>
                <a:schemeClr val="bg1"/>
              </a:solidFill>
              <a:latin typeface="Arial" charset="0"/>
              <a:ea typeface="Arial" charset="0"/>
              <a:cs typeface="Arial" charset="0"/>
            </a:endParaRPr>
          </a:p>
          <a:p>
            <a:r>
              <a:rPr lang="en-US" sz="2400" dirty="0">
                <a:solidFill>
                  <a:schemeClr val="bg1"/>
                </a:solidFill>
                <a:latin typeface="Arial" charset="0"/>
                <a:ea typeface="Arial" charset="0"/>
                <a:cs typeface="Arial" charset="0"/>
              </a:rPr>
              <a:t>Ann Bindra, DNP, RN, NEA-BC, NPD-BC, CCRN, Caritas Coach®</a:t>
            </a:r>
          </a:p>
          <a:p>
            <a:r>
              <a:rPr lang="en-US" sz="2400" dirty="0">
                <a:solidFill>
                  <a:schemeClr val="bg1"/>
                </a:solidFill>
                <a:latin typeface="Arial" charset="0"/>
                <a:cs typeface="Arial" charset="0"/>
              </a:rPr>
              <a:t>KP NCAL Regional Patient Care Services</a:t>
            </a:r>
          </a:p>
          <a:p>
            <a:r>
              <a:rPr lang="en-US" sz="2400" dirty="0">
                <a:solidFill>
                  <a:schemeClr val="bg1"/>
                </a:solidFill>
                <a:latin typeface="Arial" charset="0"/>
                <a:cs typeface="Arial" charset="0"/>
              </a:rPr>
              <a:t>Regional Magnet Program Director</a:t>
            </a:r>
          </a:p>
          <a:p>
            <a:r>
              <a:rPr lang="en-US" sz="2400" dirty="0">
                <a:solidFill>
                  <a:schemeClr val="bg1"/>
                </a:solidFill>
                <a:latin typeface="Arial" charset="0"/>
                <a:ea typeface="Arial" charset="0"/>
                <a:cs typeface="Arial" charset="0"/>
              </a:rPr>
              <a:t> </a:t>
            </a:r>
          </a:p>
          <a:p>
            <a:pPr marL="0" marR="0" algn="l"/>
            <a:endParaRPr lang="en-US" sz="2400" dirty="0">
              <a:solidFill>
                <a:schemeClr val="bg1"/>
              </a:solidFill>
              <a:latin typeface="Arial" charset="0"/>
              <a:cs typeface="Arial" charset="0"/>
            </a:endParaRPr>
          </a:p>
          <a:p>
            <a:endParaRPr lang="en-US" sz="2400" dirty="0">
              <a:solidFill>
                <a:schemeClr val="bg1"/>
              </a:solidFill>
              <a:latin typeface="Arial" charset="0"/>
              <a:ea typeface="Arial" charset="0"/>
              <a:cs typeface="Arial" charset="0"/>
            </a:endParaRPr>
          </a:p>
          <a:p>
            <a:endParaRPr lang="en-US" sz="2400" dirty="0">
              <a:solidFill>
                <a:schemeClr val="bg1"/>
              </a:solidFill>
              <a:latin typeface="Arial" charset="0"/>
              <a:ea typeface="Arial" charset="0"/>
              <a:cs typeface="Arial" charset="0"/>
            </a:endParaRPr>
          </a:p>
        </p:txBody>
      </p:sp>
      <p:sp>
        <p:nvSpPr>
          <p:cNvPr id="22" name="Rectangle 21"/>
          <p:cNvSpPr/>
          <p:nvPr/>
        </p:nvSpPr>
        <p:spPr>
          <a:xfrm>
            <a:off x="-1" y="3860"/>
            <a:ext cx="7325810" cy="4764084"/>
          </a:xfrm>
          <a:prstGeom prst="rect">
            <a:avLst/>
          </a:prstGeom>
          <a:solidFill>
            <a:srgbClr val="004D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406603" y="1280453"/>
            <a:ext cx="4621434" cy="1183687"/>
          </a:xfrm>
          <a:prstGeom prst="rect">
            <a:avLst/>
          </a:prstGeom>
        </p:spPr>
      </p:pic>
      <p:sp>
        <p:nvSpPr>
          <p:cNvPr id="18" name="TextBox 17"/>
          <p:cNvSpPr txBox="1"/>
          <p:nvPr/>
        </p:nvSpPr>
        <p:spPr>
          <a:xfrm>
            <a:off x="7397196" y="513492"/>
            <a:ext cx="5802886" cy="2850092"/>
          </a:xfrm>
          <a:prstGeom prst="rect">
            <a:avLst/>
          </a:prstGeom>
          <a:noFill/>
        </p:spPr>
        <p:txBody>
          <a:bodyPr wrap="square" lIns="0" tIns="0" rIns="0" bIns="0" numCol="1" spcCol="640080" rtlCol="0" anchor="t">
            <a:noAutofit/>
          </a:bodyPr>
          <a:lstStyle/>
          <a:p>
            <a:pPr>
              <a:lnSpc>
                <a:spcPts val="2000"/>
              </a:lnSpc>
              <a:spcAft>
                <a:spcPts val="900"/>
              </a:spcAft>
            </a:pPr>
            <a:r>
              <a:rPr lang="en-US" sz="2800" b="1" cap="all" dirty="0">
                <a:solidFill>
                  <a:srgbClr val="008CC1"/>
                </a:solidFill>
                <a:latin typeface="Arial" charset="0"/>
                <a:cs typeface="Arial" charset="0"/>
              </a:rPr>
              <a:t>Background</a:t>
            </a:r>
          </a:p>
          <a:p>
            <a:pPr lvl="0" algn="just">
              <a:lnSpc>
                <a:spcPts val="2000"/>
              </a:lnSpc>
              <a:spcAft>
                <a:spcPts val="900"/>
              </a:spcAft>
            </a:pPr>
            <a:r>
              <a:rPr lang="en-US" sz="2000" dirty="0">
                <a:effectLst/>
                <a:ea typeface="Arial Unicode MS"/>
              </a:rPr>
              <a:t>Grounded in Watson’s Theory of Human Caring, this project operationalized specific Caritas Processes® in practice. The author is a registered </a:t>
            </a:r>
            <a:r>
              <a:rPr lang="en-US" sz="2000" dirty="0"/>
              <a:t>nurse who supports well-being through self-awareness, building </a:t>
            </a:r>
            <a:r>
              <a:rPr lang="en-US" sz="2000" dirty="0">
                <a:effectLst/>
                <a:ea typeface="Arial Unicode MS"/>
              </a:rPr>
              <a:t>healing relationships with guided reflection, centering moments, and, most </a:t>
            </a:r>
            <a:r>
              <a:rPr lang="en-US" sz="2000" dirty="0"/>
              <a:t>importantly, the relationship we have with ourselves. </a:t>
            </a:r>
          </a:p>
          <a:p>
            <a:pPr lvl="0" algn="just">
              <a:lnSpc>
                <a:spcPts val="2000"/>
              </a:lnSpc>
              <a:spcAft>
                <a:spcPts val="900"/>
              </a:spcAft>
            </a:pPr>
            <a:endParaRPr lang="en-US" sz="2400" b="1" cap="all" dirty="0">
              <a:solidFill>
                <a:schemeClr val="accent1">
                  <a:lumMod val="50000"/>
                </a:schemeClr>
              </a:solidFill>
              <a:latin typeface="Arial" charset="0"/>
              <a:ea typeface="Arial" charset="0"/>
              <a:cs typeface="Arial" charset="0"/>
            </a:endParaRPr>
          </a:p>
          <a:p>
            <a:pPr lvl="0">
              <a:lnSpc>
                <a:spcPts val="2000"/>
              </a:lnSpc>
              <a:spcAft>
                <a:spcPts val="900"/>
              </a:spcAft>
            </a:pPr>
            <a:r>
              <a:rPr lang="en-US" sz="2800" b="1" cap="all" dirty="0">
                <a:solidFill>
                  <a:srgbClr val="008CC1"/>
                </a:solidFill>
                <a:latin typeface="Arial" charset="0"/>
                <a:cs typeface="Arial" charset="0"/>
              </a:rPr>
              <a:t>Relevance/Significance </a:t>
            </a:r>
          </a:p>
          <a:p>
            <a:pPr algn="just"/>
            <a:r>
              <a:rPr lang="en-US" sz="2000" dirty="0"/>
              <a:t>Burnout among nurses has been a persistent issue with significantly increasing trends, but it has become more pronounced in recent decades due to factors like increased patient loads, administrative tasks, and insufficient staffing. CDC has designed a new intervention to create healthier healthcare workplaces called Impact Wellbeing (Wickstrom, 2023). Therefore, the aim was to contribute to wellbeing positively through cultivating Caritas® consciousness. </a:t>
            </a:r>
          </a:p>
          <a:p>
            <a:endParaRPr lang="en-US" sz="2400" dirty="0">
              <a:latin typeface="Times New Roman" panose="02020603050405020304" pitchFamily="18" charset="0"/>
            </a:endParaRPr>
          </a:p>
          <a:p>
            <a:pPr marR="0" indent="0" fontAlgn="auto">
              <a:lnSpc>
                <a:spcPts val="2000"/>
              </a:lnSpc>
              <a:spcBef>
                <a:spcPts val="0"/>
              </a:spcBef>
              <a:spcAft>
                <a:spcPts val="900"/>
              </a:spcAft>
              <a:buClrTx/>
              <a:buSzTx/>
              <a:buFontTx/>
              <a:buNone/>
              <a:tabLst/>
              <a:defRPr/>
            </a:pPr>
            <a:r>
              <a:rPr lang="en-US" sz="2800" b="1" cap="all" dirty="0">
                <a:solidFill>
                  <a:srgbClr val="008CC1"/>
                </a:solidFill>
                <a:latin typeface="Arial" charset="0"/>
                <a:cs typeface="Arial" charset="0"/>
              </a:rPr>
              <a:t>Purpose</a:t>
            </a:r>
          </a:p>
          <a:p>
            <a:pPr marR="0" lvl="0" algn="just" defTabSz="2194560" rtl="0" eaLnBrk="1" fontAlgn="auto" latinLnBrk="0" hangingPunct="1">
              <a:lnSpc>
                <a:spcPts val="2000"/>
              </a:lnSpc>
              <a:spcBef>
                <a:spcPts val="0"/>
              </a:spcBef>
              <a:spcAft>
                <a:spcPts val="600"/>
              </a:spcAft>
              <a:buClrTx/>
              <a:buSzTx/>
              <a:tabLst/>
              <a:defRPr/>
            </a:pPr>
            <a:r>
              <a:rPr lang="en-US" sz="2000" dirty="0">
                <a:effectLst/>
                <a:ea typeface="Arial Unicode MS"/>
              </a:rPr>
              <a:t>This project was created to cultivate a safe, trusting space between the RN and the </a:t>
            </a:r>
            <a:r>
              <a:rPr lang="en-US" sz="2000" dirty="0"/>
              <a:t>Unit Council members and leaders. The authors integrated mindfulness modalities such as </a:t>
            </a:r>
            <a:r>
              <a:rPr lang="en-US" sz="2000" dirty="0">
                <a:effectLst/>
                <a:ea typeface="Arial Unicode MS"/>
              </a:rPr>
              <a:t>centering moments, guided reflection, and creative artwork. This project is intended to provide nursing professional governance council members with micro-practices and a message to honor oneself to support healing relationships. </a:t>
            </a:r>
            <a:endParaRPr lang="en-US" sz="2000" dirty="0">
              <a:solidFill>
                <a:prstClr val="black"/>
              </a:solidFill>
              <a:ea typeface="Arial" charset="0"/>
              <a:cs typeface="Arial" panose="020B0604020202020204" pitchFamily="34" charset="0"/>
            </a:endParaRPr>
          </a:p>
        </p:txBody>
      </p:sp>
      <p:sp>
        <p:nvSpPr>
          <p:cNvPr id="16" name="TextBox 15"/>
          <p:cNvSpPr txBox="1"/>
          <p:nvPr/>
        </p:nvSpPr>
        <p:spPr>
          <a:xfrm>
            <a:off x="7465469" y="9884172"/>
            <a:ext cx="5737542" cy="7890336"/>
          </a:xfrm>
          <a:prstGeom prst="rect">
            <a:avLst/>
          </a:prstGeom>
          <a:noFill/>
        </p:spPr>
        <p:txBody>
          <a:bodyPr wrap="square" lIns="0" tIns="0" rIns="0" bIns="0" numCol="1" spcCol="640080" rtlCol="0">
            <a:noAutofit/>
          </a:bodyPr>
          <a:lstStyle/>
          <a:p>
            <a:pPr lvl="0">
              <a:lnSpc>
                <a:spcPts val="2000"/>
              </a:lnSpc>
              <a:spcAft>
                <a:spcPts val="900"/>
              </a:spcAft>
              <a:defRPr/>
            </a:pPr>
            <a:endParaRPr lang="en-US" sz="2400" b="1" cap="all" dirty="0">
              <a:solidFill>
                <a:srgbClr val="008CC1"/>
              </a:solidFill>
              <a:latin typeface="Arial" charset="0"/>
              <a:cs typeface="Arial" charset="0"/>
            </a:endParaRPr>
          </a:p>
          <a:p>
            <a:pPr lvl="0">
              <a:lnSpc>
                <a:spcPts val="2000"/>
              </a:lnSpc>
              <a:spcAft>
                <a:spcPts val="900"/>
              </a:spcAft>
              <a:defRPr/>
            </a:pPr>
            <a:r>
              <a:rPr lang="en-US" sz="2400" b="1" cap="all" dirty="0">
                <a:solidFill>
                  <a:srgbClr val="008CC1"/>
                </a:solidFill>
                <a:latin typeface="Arial" charset="0"/>
                <a:cs typeface="Arial" charset="0"/>
              </a:rPr>
              <a:t>Strategies and Implementation</a:t>
            </a:r>
            <a:endParaRPr lang="en-US" sz="2000" dirty="0">
              <a:solidFill>
                <a:prstClr val="black"/>
              </a:solidFill>
              <a:latin typeface="+mj-lt"/>
              <a:ea typeface="Arial" charset="0"/>
              <a:cs typeface="Arial" charset="0"/>
            </a:endParaRPr>
          </a:p>
          <a:p>
            <a:pPr marL="91440" lvl="0" indent="-457200">
              <a:buAutoNum type="arabicPeriod"/>
            </a:pPr>
            <a:r>
              <a:rPr lang="en-US" sz="2000" dirty="0">
                <a:solidFill>
                  <a:prstClr val="black"/>
                </a:solidFill>
                <a:latin typeface="+mj-lt"/>
                <a:ea typeface="Arial" charset="0"/>
                <a:cs typeface="Arial" charset="0"/>
              </a:rPr>
              <a:t>Prepare the Space </a:t>
            </a:r>
          </a:p>
          <a:p>
            <a:pPr marL="1188720" lvl="2" indent="-342900">
              <a:buFont typeface="Arial" panose="020B0604020202020204" pitchFamily="34" charset="0"/>
              <a:buChar char="•"/>
            </a:pPr>
            <a:r>
              <a:rPr lang="en-US" sz="2000" dirty="0">
                <a:solidFill>
                  <a:prstClr val="black"/>
                </a:solidFill>
                <a:latin typeface="+mj-lt"/>
                <a:ea typeface="Arial" charset="0"/>
                <a:cs typeface="Arial" charset="0"/>
              </a:rPr>
              <a:t>Centerpieces, Candles, Printed Caritas® Processes, Dim lighting</a:t>
            </a:r>
          </a:p>
          <a:p>
            <a:pPr marL="91440" lvl="1"/>
            <a:endParaRPr lang="en-US" sz="2000" dirty="0">
              <a:solidFill>
                <a:prstClr val="black"/>
              </a:solidFill>
              <a:latin typeface="+mj-lt"/>
              <a:ea typeface="Arial" charset="0"/>
              <a:cs typeface="Arial" charset="0"/>
            </a:endParaRPr>
          </a:p>
          <a:p>
            <a:pPr marL="91440" lvl="0"/>
            <a:r>
              <a:rPr lang="en-US" sz="2000" dirty="0">
                <a:solidFill>
                  <a:prstClr val="black"/>
                </a:solidFill>
                <a:latin typeface="+mj-lt"/>
                <a:ea typeface="Arial" charset="0"/>
                <a:cs typeface="Arial" charset="0"/>
              </a:rPr>
              <a:t>2. Guided Centering &amp; Reflection </a:t>
            </a:r>
          </a:p>
          <a:p>
            <a:pPr marL="1188720" lvl="2" indent="-342900">
              <a:buFont typeface="Arial" panose="020B0604020202020204" pitchFamily="34" charset="0"/>
              <a:buChar char="•"/>
            </a:pPr>
            <a:r>
              <a:rPr lang="en-US" sz="2000" dirty="0">
                <a:solidFill>
                  <a:prstClr val="black"/>
                </a:solidFill>
                <a:latin typeface="+mj-lt"/>
                <a:ea typeface="Arial" charset="0"/>
                <a:cs typeface="Arial" charset="0"/>
              </a:rPr>
              <a:t>Mindfulness experience delivered to ~70 council members</a:t>
            </a:r>
          </a:p>
          <a:p>
            <a:pPr marL="91440" lvl="0"/>
            <a:endParaRPr lang="en-US" sz="2000" dirty="0">
              <a:solidFill>
                <a:prstClr val="black"/>
              </a:solidFill>
              <a:latin typeface="+mj-lt"/>
              <a:ea typeface="Arial" charset="0"/>
              <a:cs typeface="Arial" charset="0"/>
            </a:endParaRPr>
          </a:p>
          <a:p>
            <a:pPr marL="91440" lvl="0"/>
            <a:r>
              <a:rPr lang="en-US" sz="2000" dirty="0">
                <a:solidFill>
                  <a:prstClr val="black"/>
                </a:solidFill>
                <a:latin typeface="+mj-lt"/>
                <a:ea typeface="Arial" charset="0"/>
                <a:cs typeface="Arial" charset="0"/>
              </a:rPr>
              <a:t>3. Introduce Caritas® Concepts. </a:t>
            </a:r>
          </a:p>
          <a:p>
            <a:pPr marL="91440" lvl="0"/>
            <a:endParaRPr lang="en-US" sz="2000" dirty="0">
              <a:solidFill>
                <a:prstClr val="black"/>
              </a:solidFill>
              <a:latin typeface="+mj-lt"/>
              <a:ea typeface="Arial" charset="0"/>
              <a:cs typeface="Arial" charset="0"/>
            </a:endParaRPr>
          </a:p>
          <a:p>
            <a:pPr marL="342900" lvl="1" indent="-342900">
              <a:buFont typeface="Arial" panose="020B0604020202020204" pitchFamily="34" charset="0"/>
              <a:buChar char="•"/>
            </a:pPr>
            <a:r>
              <a:rPr lang="en-US" sz="2000" dirty="0">
                <a:solidFill>
                  <a:prstClr val="black"/>
                </a:solidFill>
                <a:latin typeface="+mj-lt"/>
                <a:ea typeface="Arial" charset="0"/>
                <a:cs typeface="Arial" charset="0"/>
              </a:rPr>
              <a:t>Highlight empathy, self‑awareness, and safe space. Discuss Caritas® and insights from the coaching program</a:t>
            </a:r>
          </a:p>
          <a:p>
            <a:pPr marL="91440" lvl="0"/>
            <a:endParaRPr lang="en-US" sz="2000" dirty="0">
              <a:solidFill>
                <a:prstClr val="black"/>
              </a:solidFill>
              <a:latin typeface="+mj-lt"/>
              <a:ea typeface="Arial" charset="0"/>
              <a:cs typeface="Arial" charset="0"/>
            </a:endParaRPr>
          </a:p>
          <a:p>
            <a:pPr marL="91440" lvl="0"/>
            <a:r>
              <a:rPr lang="en-US" sz="2000" dirty="0">
                <a:solidFill>
                  <a:prstClr val="black"/>
                </a:solidFill>
                <a:latin typeface="+mj-lt"/>
                <a:ea typeface="Arial" charset="0"/>
                <a:cs typeface="Arial" charset="0"/>
              </a:rPr>
              <a:t>4. Connect to Clinical Impact</a:t>
            </a:r>
          </a:p>
          <a:p>
            <a:pPr marL="1188720" lvl="2" indent="-342900">
              <a:buFont typeface="Arial" panose="020B0604020202020204" pitchFamily="34" charset="0"/>
              <a:buChar char="•"/>
            </a:pPr>
            <a:r>
              <a:rPr lang="en-US" sz="2000" dirty="0">
                <a:solidFill>
                  <a:prstClr val="black"/>
                </a:solidFill>
                <a:latin typeface="+mj-lt"/>
                <a:ea typeface="Arial" charset="0"/>
                <a:cs typeface="Arial" charset="0"/>
              </a:rPr>
              <a:t>Patient outcomes</a:t>
            </a:r>
          </a:p>
          <a:p>
            <a:pPr marL="1188720" lvl="2" indent="-342900">
              <a:buFont typeface="Arial" panose="020B0604020202020204" pitchFamily="34" charset="0"/>
              <a:buChar char="•"/>
            </a:pPr>
            <a:r>
              <a:rPr lang="en-US" sz="2000" dirty="0">
                <a:solidFill>
                  <a:prstClr val="black"/>
                </a:solidFill>
                <a:latin typeface="+mj-lt"/>
                <a:ea typeface="Arial" charset="0"/>
                <a:cs typeface="Arial" charset="0"/>
              </a:rPr>
              <a:t>Professional growth</a:t>
            </a:r>
          </a:p>
          <a:p>
            <a:pPr marL="1188720" lvl="2" indent="-342900">
              <a:buFont typeface="Arial" panose="020B0604020202020204" pitchFamily="34" charset="0"/>
              <a:buChar char="•"/>
            </a:pPr>
            <a:r>
              <a:rPr lang="en-US" sz="2000" dirty="0">
                <a:solidFill>
                  <a:prstClr val="black"/>
                </a:solidFill>
                <a:latin typeface="+mj-lt"/>
                <a:ea typeface="Arial" charset="0"/>
                <a:cs typeface="Arial" charset="0"/>
              </a:rPr>
              <a:t>Compassionate care </a:t>
            </a:r>
          </a:p>
          <a:p>
            <a:pPr marL="1188720" lvl="2" indent="-342900">
              <a:buFont typeface="Arial" panose="020B0604020202020204" pitchFamily="34" charset="0"/>
              <a:buChar char="•"/>
            </a:pPr>
            <a:r>
              <a:rPr lang="en-US" sz="2000" dirty="0">
                <a:solidFill>
                  <a:prstClr val="black"/>
                </a:solidFill>
                <a:latin typeface="+mj-lt"/>
                <a:ea typeface="Arial" charset="0"/>
                <a:cs typeface="Arial" charset="0"/>
              </a:rPr>
              <a:t>Culture</a:t>
            </a:r>
          </a:p>
          <a:p>
            <a:pPr marL="91440" lvl="1" indent="-342900">
              <a:buFont typeface="Arial" panose="020B0604020202020204" pitchFamily="34" charset="0"/>
              <a:buChar char="•"/>
            </a:pPr>
            <a:endParaRPr lang="en-US" sz="2000" dirty="0">
              <a:solidFill>
                <a:prstClr val="black"/>
              </a:solidFill>
              <a:latin typeface="+mj-lt"/>
              <a:ea typeface="Arial" charset="0"/>
              <a:cs typeface="Arial" charset="0"/>
            </a:endParaRPr>
          </a:p>
          <a:p>
            <a:pPr marL="91440" lvl="0"/>
            <a:r>
              <a:rPr lang="en-US" sz="2000" dirty="0">
                <a:solidFill>
                  <a:prstClr val="black"/>
                </a:solidFill>
                <a:latin typeface="+mj-lt"/>
                <a:ea typeface="Arial" charset="0"/>
                <a:cs typeface="Arial" charset="0"/>
              </a:rPr>
              <a:t>5. Creative Expression Activity </a:t>
            </a:r>
            <a:r>
              <a:rPr lang="en-US" sz="2000" dirty="0">
                <a:solidFill>
                  <a:prstClr val="black"/>
                </a:solidFill>
                <a:ea typeface="Arial" charset="0"/>
                <a:cs typeface="Arial" charset="0"/>
              </a:rPr>
              <a:t>(1 hour)</a:t>
            </a:r>
          </a:p>
          <a:p>
            <a:pPr marL="91440" lvl="0"/>
            <a:endParaRPr lang="en-US" sz="2000" dirty="0">
              <a:solidFill>
                <a:prstClr val="black"/>
              </a:solidFill>
              <a:latin typeface="+mj-lt"/>
              <a:ea typeface="Arial" charset="0"/>
              <a:cs typeface="Arial" charset="0"/>
            </a:endParaRPr>
          </a:p>
          <a:p>
            <a:pPr marL="91440" lvl="0"/>
            <a:r>
              <a:rPr lang="en-US" sz="2000" dirty="0">
                <a:solidFill>
                  <a:prstClr val="black"/>
                </a:solidFill>
                <a:latin typeface="+mj-lt"/>
                <a:ea typeface="Arial" charset="0"/>
                <a:cs typeface="Arial" charset="0"/>
              </a:rPr>
              <a:t>Art • Writing • Poetry • Mantras • Affirmations</a:t>
            </a:r>
          </a:p>
        </p:txBody>
      </p:sp>
      <p:pic>
        <p:nvPicPr>
          <p:cNvPr id="30" name="Picture 2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6052" y="327331"/>
            <a:ext cx="6730925" cy="755729"/>
          </a:xfrm>
          <a:prstGeom prst="rect">
            <a:avLst/>
          </a:prstGeom>
        </p:spPr>
      </p:pic>
      <p:sp>
        <p:nvSpPr>
          <p:cNvPr id="12" name="Rectangle 11">
            <a:extLst>
              <a:ext uri="{FF2B5EF4-FFF2-40B4-BE49-F238E27FC236}">
                <a16:creationId xmlns:a16="http://schemas.microsoft.com/office/drawing/2014/main" id="{68FE2A76-D3BA-42F0-8EC8-589F8103AA73}"/>
              </a:ext>
            </a:extLst>
          </p:cNvPr>
          <p:cNvSpPr/>
          <p:nvPr/>
        </p:nvSpPr>
        <p:spPr>
          <a:xfrm>
            <a:off x="14276702" y="16002227"/>
            <a:ext cx="5706244" cy="461665"/>
          </a:xfrm>
          <a:prstGeom prst="rect">
            <a:avLst/>
          </a:prstGeom>
        </p:spPr>
        <p:txBody>
          <a:bodyPr wrap="square">
            <a:spAutoFit/>
          </a:bodyPr>
          <a:lstStyle/>
          <a:p>
            <a:pPr>
              <a:spcAft>
                <a:spcPts val="900"/>
              </a:spcAft>
            </a:pPr>
            <a:endParaRPr lang="en-US" sz="2400" b="1" dirty="0">
              <a:latin typeface="Arial" charset="0"/>
              <a:ea typeface="Arial" charset="0"/>
              <a:cs typeface="Arial" charset="0"/>
            </a:endParaRPr>
          </a:p>
        </p:txBody>
      </p:sp>
      <p:sp>
        <p:nvSpPr>
          <p:cNvPr id="5" name="TextBox 4">
            <a:extLst>
              <a:ext uri="{FF2B5EF4-FFF2-40B4-BE49-F238E27FC236}">
                <a16:creationId xmlns:a16="http://schemas.microsoft.com/office/drawing/2014/main" id="{D0998209-8CB3-A2E9-5D4F-76F7181A5688}"/>
              </a:ext>
            </a:extLst>
          </p:cNvPr>
          <p:cNvSpPr txBox="1"/>
          <p:nvPr/>
        </p:nvSpPr>
        <p:spPr>
          <a:xfrm>
            <a:off x="-530174" y="2738680"/>
            <a:ext cx="7855985" cy="1569660"/>
          </a:xfrm>
          <a:prstGeom prst="rect">
            <a:avLst/>
          </a:prstGeom>
          <a:noFill/>
        </p:spPr>
        <p:txBody>
          <a:bodyPr wrap="square" rtlCol="0">
            <a:spAutoFit/>
          </a:bodyPr>
          <a:lstStyle/>
          <a:p>
            <a:pPr algn="ctr"/>
            <a:r>
              <a:rPr lang="en-US" sz="3200" dirty="0">
                <a:solidFill>
                  <a:schemeClr val="bg1"/>
                </a:solidFill>
              </a:rPr>
              <a:t>Nurse Scholars Academy</a:t>
            </a:r>
          </a:p>
          <a:p>
            <a:pPr algn="ctr"/>
            <a:r>
              <a:rPr lang="en-US" sz="3200" dirty="0">
                <a:solidFill>
                  <a:schemeClr val="bg1"/>
                </a:solidFill>
              </a:rPr>
              <a:t>Caring Science Academy</a:t>
            </a:r>
          </a:p>
          <a:p>
            <a:pPr algn="ctr"/>
            <a:r>
              <a:rPr lang="en-US" sz="3200" dirty="0">
                <a:solidFill>
                  <a:schemeClr val="bg1"/>
                </a:solidFill>
              </a:rPr>
              <a:t>Caritas Coach Education Program®</a:t>
            </a:r>
          </a:p>
        </p:txBody>
      </p:sp>
      <p:sp>
        <p:nvSpPr>
          <p:cNvPr id="26" name="TextBox 25">
            <a:extLst>
              <a:ext uri="{FF2B5EF4-FFF2-40B4-BE49-F238E27FC236}">
                <a16:creationId xmlns:a16="http://schemas.microsoft.com/office/drawing/2014/main" id="{6501055D-45B6-65A7-2842-18A555A6A9B8}"/>
              </a:ext>
            </a:extLst>
          </p:cNvPr>
          <p:cNvSpPr txBox="1"/>
          <p:nvPr/>
        </p:nvSpPr>
        <p:spPr>
          <a:xfrm>
            <a:off x="21192349" y="630201"/>
            <a:ext cx="5706242" cy="8275485"/>
          </a:xfrm>
          <a:prstGeom prst="rect">
            <a:avLst/>
          </a:prstGeom>
          <a:noFill/>
        </p:spPr>
        <p:txBody>
          <a:bodyPr wrap="square" lIns="0" tIns="0" rIns="0" bIns="0" numCol="1" spcCol="640080" rtlCol="0">
            <a:noAutofit/>
          </a:bodyPr>
          <a:lstStyle/>
          <a:p>
            <a:pPr>
              <a:lnSpc>
                <a:spcPts val="2000"/>
              </a:lnSpc>
              <a:spcAft>
                <a:spcPts val="900"/>
              </a:spcAft>
              <a:defRPr/>
            </a:pPr>
            <a:r>
              <a:rPr lang="en-US" sz="2800" b="1" cap="all" dirty="0">
                <a:solidFill>
                  <a:srgbClr val="008CC1"/>
                </a:solidFill>
                <a:latin typeface="Arial" charset="0"/>
                <a:ea typeface="Arial" charset="0"/>
                <a:cs typeface="Arial" charset="0"/>
              </a:rPr>
              <a:t>Outcome</a:t>
            </a:r>
          </a:p>
          <a:p>
            <a:pPr>
              <a:lnSpc>
                <a:spcPts val="2000"/>
              </a:lnSpc>
              <a:spcAft>
                <a:spcPts val="900"/>
              </a:spcAft>
              <a:defRPr/>
            </a:pPr>
            <a:r>
              <a:rPr lang="en-US" sz="2000" dirty="0">
                <a:solidFill>
                  <a:srgbClr val="000000"/>
                </a:solidFill>
                <a:uFill>
                  <a:solidFill>
                    <a:srgbClr val="000000"/>
                  </a:solidFill>
                </a:uFill>
              </a:rPr>
              <a:t>Micro-practices of Caritas® consciousness, when intentionally embedded into governance structures, have the potential to transform professional culture from within.</a:t>
            </a:r>
            <a:endParaRPr lang="en-US" sz="2800" b="1" cap="all" dirty="0">
              <a:solidFill>
                <a:srgbClr val="008CC1"/>
              </a:solidFill>
              <a:latin typeface="Arial" charset="0"/>
              <a:cs typeface="Arial" charset="0"/>
            </a:endParaRPr>
          </a:p>
          <a:p>
            <a:pPr>
              <a:lnSpc>
                <a:spcPts val="2000"/>
              </a:lnSpc>
              <a:spcAft>
                <a:spcPts val="900"/>
              </a:spcAft>
              <a:defRPr/>
            </a:pPr>
            <a:endParaRPr lang="en-US" sz="2800" b="1" cap="all" dirty="0">
              <a:solidFill>
                <a:srgbClr val="008CC1"/>
              </a:solidFill>
              <a:latin typeface="Arial" charset="0"/>
              <a:cs typeface="Arial" charset="0"/>
            </a:endParaRPr>
          </a:p>
          <a:p>
            <a:pPr>
              <a:lnSpc>
                <a:spcPts val="2000"/>
              </a:lnSpc>
              <a:spcAft>
                <a:spcPts val="900"/>
              </a:spcAft>
              <a:defRPr/>
            </a:pPr>
            <a:r>
              <a:rPr lang="en-US" sz="2800" b="1" cap="all" dirty="0">
                <a:solidFill>
                  <a:srgbClr val="008CC1"/>
                </a:solidFill>
                <a:latin typeface="Arial" charset="0"/>
                <a:cs typeface="Arial" charset="0"/>
              </a:rPr>
              <a:t>Future Directions: </a:t>
            </a:r>
          </a:p>
          <a:p>
            <a:pPr marL="0" marR="0">
              <a:buNone/>
            </a:pPr>
            <a:r>
              <a:rPr lang="en-US" sz="2000" dirty="0">
                <a:ln>
                  <a:noFill/>
                </a:ln>
                <a:solidFill>
                  <a:srgbClr val="000000"/>
                </a:solidFill>
                <a:effectLst/>
                <a:uFill>
                  <a:solidFill>
                    <a:srgbClr val="000000"/>
                  </a:solidFill>
                </a:uFill>
                <a:ea typeface="Helvetica Neue"/>
                <a:cs typeface="Helvetica Neue"/>
              </a:rPr>
              <a:t>All healing modalities used will continue to be integrated into the unit council’s professional governance day. The aim is to begin with a centering moment each time.</a:t>
            </a:r>
          </a:p>
          <a:p>
            <a:pPr marL="0" marR="0">
              <a:buNone/>
            </a:pPr>
            <a:r>
              <a:rPr lang="en-US" sz="2000" dirty="0">
                <a:ln>
                  <a:noFill/>
                </a:ln>
                <a:solidFill>
                  <a:srgbClr val="000000"/>
                </a:solidFill>
                <a:effectLst/>
                <a:uFill>
                  <a:solidFill>
                    <a:srgbClr val="000000"/>
                  </a:solidFill>
                </a:uFill>
                <a:ea typeface="Times New Roman" panose="02020603050405020304" pitchFamily="18" charset="0"/>
                <a:cs typeface="Helvetica Neue"/>
              </a:rPr>
              <a:t> </a:t>
            </a:r>
            <a:endParaRPr lang="en-US" sz="2000" dirty="0">
              <a:ln>
                <a:noFill/>
              </a:ln>
              <a:solidFill>
                <a:srgbClr val="000000"/>
              </a:solidFill>
              <a:effectLst/>
              <a:uFill>
                <a:solidFill>
                  <a:srgbClr val="000000"/>
                </a:solidFill>
              </a:uFill>
              <a:ea typeface="Helvetica Neue"/>
              <a:cs typeface="Helvetica Neue"/>
            </a:endParaRPr>
          </a:p>
          <a:p>
            <a:pPr>
              <a:lnSpc>
                <a:spcPts val="2000"/>
              </a:lnSpc>
              <a:spcAft>
                <a:spcPts val="900"/>
              </a:spcAft>
              <a:defRPr/>
            </a:pPr>
            <a:r>
              <a:rPr lang="en-US" sz="2800" b="1" cap="all" dirty="0">
                <a:solidFill>
                  <a:srgbClr val="008CC1"/>
                </a:solidFill>
                <a:latin typeface="Arial" charset="0"/>
                <a:cs typeface="Arial" charset="0"/>
              </a:rPr>
              <a:t>Acknowledgements: </a:t>
            </a:r>
          </a:p>
          <a:p>
            <a:r>
              <a:rPr lang="en-US" sz="2000" dirty="0">
                <a:ln>
                  <a:noFill/>
                </a:ln>
                <a:solidFill>
                  <a:srgbClr val="000000"/>
                </a:solidFill>
                <a:effectLst/>
                <a:uFill>
                  <a:solidFill>
                    <a:srgbClr val="000000"/>
                  </a:solidFill>
                </a:uFill>
                <a:ea typeface="Helvetica Neue"/>
                <a:cs typeface="Helvetica Neue"/>
              </a:rPr>
              <a:t>Great admiration and gratitude to </a:t>
            </a:r>
            <a:r>
              <a:rPr lang="en-US" sz="2000" dirty="0">
                <a:solidFill>
                  <a:srgbClr val="000000"/>
                </a:solidFill>
                <a:uFill>
                  <a:solidFill>
                    <a:srgbClr val="000000"/>
                  </a:solidFill>
                </a:uFill>
                <a:ea typeface="Helvetica Neue"/>
                <a:cs typeface="Helvetica Neue"/>
              </a:rPr>
              <a:t>my </a:t>
            </a:r>
            <a:r>
              <a:rPr lang="en-US" sz="2000" dirty="0">
                <a:ln>
                  <a:noFill/>
                </a:ln>
                <a:solidFill>
                  <a:srgbClr val="000000"/>
                </a:solidFill>
                <a:effectLst/>
                <a:uFill>
                  <a:solidFill>
                    <a:srgbClr val="000000"/>
                  </a:solidFill>
                </a:uFill>
                <a:ea typeface="Helvetica Neue"/>
                <a:cs typeface="Helvetica Neue"/>
              </a:rPr>
              <a:t>Caritas Coach® advisors: </a:t>
            </a:r>
          </a:p>
          <a:p>
            <a:pPr marL="342900" indent="-342900">
              <a:buFont typeface="Arial" panose="020B0604020202020204" pitchFamily="34" charset="0"/>
              <a:buChar char="•"/>
            </a:pPr>
            <a:r>
              <a:rPr lang="en-US" sz="2000" dirty="0">
                <a:ln>
                  <a:noFill/>
                </a:ln>
                <a:solidFill>
                  <a:srgbClr val="000000"/>
                </a:solidFill>
                <a:effectLst/>
                <a:uFill>
                  <a:solidFill>
                    <a:srgbClr val="000000"/>
                  </a:solidFill>
                </a:uFill>
                <a:ea typeface="Helvetica Neue"/>
                <a:cs typeface="Helvetica Neue"/>
              </a:rPr>
              <a:t>Janet Sohal, DNP, RN, NEA-BC</a:t>
            </a:r>
            <a:r>
              <a:rPr lang="en-US" sz="2000" dirty="0">
                <a:solidFill>
                  <a:srgbClr val="000000"/>
                </a:solidFill>
                <a:uFill>
                  <a:solidFill>
                    <a:srgbClr val="000000"/>
                  </a:solidFill>
                </a:uFill>
                <a:ea typeface="Helvetica Neue"/>
                <a:cs typeface="Helvetica Neue"/>
              </a:rPr>
              <a:t>, Caritas Coach®</a:t>
            </a:r>
          </a:p>
          <a:p>
            <a:pPr marL="342900" indent="-342900">
              <a:buFont typeface="Arial" panose="020B0604020202020204" pitchFamily="34" charset="0"/>
              <a:buChar char="•"/>
            </a:pPr>
            <a:r>
              <a:rPr lang="en-US" sz="2000" dirty="0">
                <a:solidFill>
                  <a:srgbClr val="000000"/>
                </a:solidFill>
                <a:uFill>
                  <a:solidFill>
                    <a:srgbClr val="000000"/>
                  </a:solidFill>
                </a:uFill>
                <a:ea typeface="Helvetica Neue"/>
                <a:cs typeface="Helvetica Neue"/>
              </a:rPr>
              <a:t>Rayne Soriano, </a:t>
            </a:r>
            <a:r>
              <a:rPr lang="fr-FR" sz="2000" dirty="0">
                <a:solidFill>
                  <a:srgbClr val="000000"/>
                </a:solidFill>
                <a:uFill>
                  <a:solidFill>
                    <a:srgbClr val="000000"/>
                  </a:solidFill>
                </a:uFill>
                <a:ea typeface="Helvetica Neue"/>
                <a:cs typeface="Helvetica Neue"/>
              </a:rPr>
              <a:t>PhD., RN, NE-BC, FADLN, Caritas Coach® Leader </a:t>
            </a:r>
            <a:endParaRPr lang="en-US" sz="2000" dirty="0">
              <a:ln>
                <a:noFill/>
              </a:ln>
              <a:solidFill>
                <a:srgbClr val="000000"/>
              </a:solidFill>
              <a:effectLst/>
              <a:uFill>
                <a:solidFill>
                  <a:srgbClr val="000000"/>
                </a:solidFill>
              </a:uFill>
              <a:ea typeface="Helvetica Neue"/>
              <a:cs typeface="Helvetica Neue"/>
            </a:endParaRPr>
          </a:p>
          <a:p>
            <a:pPr marL="342900" indent="-342900">
              <a:buFont typeface="Arial" panose="020B0604020202020204" pitchFamily="34" charset="0"/>
              <a:buChar char="•"/>
            </a:pPr>
            <a:r>
              <a:rPr lang="en-US" sz="2000" dirty="0">
                <a:ln>
                  <a:noFill/>
                </a:ln>
                <a:solidFill>
                  <a:srgbClr val="000000"/>
                </a:solidFill>
                <a:effectLst/>
                <a:uFill>
                  <a:solidFill>
                    <a:srgbClr val="000000"/>
                  </a:solidFill>
                </a:uFill>
                <a:ea typeface="Helvetica Neue"/>
                <a:cs typeface="Helvetica Neue"/>
              </a:rPr>
              <a:t>Trevor Murray, DNP, RN, NEA-BC, NI-BC</a:t>
            </a:r>
            <a:endParaRPr lang="en-US" sz="2000" dirty="0">
              <a:solidFill>
                <a:srgbClr val="000000"/>
              </a:solidFill>
              <a:uFill>
                <a:solidFill>
                  <a:srgbClr val="000000"/>
                </a:solidFill>
              </a:uFill>
              <a:ea typeface="Helvetica Neue"/>
              <a:cs typeface="Helvetica Neue"/>
            </a:endParaRPr>
          </a:p>
          <a:p>
            <a:pPr marL="342900" indent="-342900">
              <a:buFont typeface="Arial" panose="020B0604020202020204" pitchFamily="34" charset="0"/>
              <a:buChar char="•"/>
            </a:pPr>
            <a:r>
              <a:rPr lang="en-US" sz="2000" dirty="0">
                <a:ln>
                  <a:noFill/>
                </a:ln>
                <a:solidFill>
                  <a:srgbClr val="000000"/>
                </a:solidFill>
                <a:effectLst/>
                <a:uFill>
                  <a:solidFill>
                    <a:srgbClr val="000000"/>
                  </a:solidFill>
                </a:uFill>
                <a:ea typeface="Helvetica Neue"/>
                <a:cs typeface="Helvetica Neue"/>
              </a:rPr>
              <a:t>Glory Asuquo, DNP, RN, ONS/ONCC, Caritas Coach®</a:t>
            </a:r>
            <a:endParaRPr lang="en-US" sz="2000" dirty="0">
              <a:solidFill>
                <a:srgbClr val="000000"/>
              </a:solidFill>
              <a:uFill>
                <a:solidFill>
                  <a:srgbClr val="000000"/>
                </a:solidFill>
              </a:uFill>
              <a:ea typeface="Helvetica Neue"/>
              <a:cs typeface="Helvetica Neue"/>
            </a:endParaRPr>
          </a:p>
          <a:p>
            <a:endParaRPr lang="en-US" sz="1900" dirty="0">
              <a:latin typeface="Arial" panose="020B0604020202020204" pitchFamily="34" charset="0"/>
              <a:ea typeface="Calibri" panose="020F0502020204030204" pitchFamily="34" charset="0"/>
              <a:cs typeface="Arial" panose="020B0604020202020204" pitchFamily="34" charset="0"/>
            </a:endParaRPr>
          </a:p>
          <a:p>
            <a:pPr>
              <a:lnSpc>
                <a:spcPts val="2000"/>
              </a:lnSpc>
              <a:spcAft>
                <a:spcPts val="900"/>
              </a:spcAft>
              <a:defRPr/>
            </a:pPr>
            <a:r>
              <a:rPr lang="en-US" sz="2800" b="1" cap="all" dirty="0">
                <a:solidFill>
                  <a:srgbClr val="008CC1"/>
                </a:solidFill>
                <a:latin typeface="Arial" charset="0"/>
                <a:cs typeface="Arial" charset="0"/>
              </a:rPr>
              <a:t>References</a:t>
            </a:r>
          </a:p>
          <a:p>
            <a:pPr marL="342900" indent="-342900">
              <a:buFont typeface="Arial" panose="020B0604020202020204" pitchFamily="34" charset="0"/>
              <a:buChar char="•"/>
            </a:pPr>
            <a:r>
              <a:rPr lang="en-US" sz="2000" dirty="0">
                <a:solidFill>
                  <a:srgbClr val="000000"/>
                </a:solidFill>
                <a:uFill>
                  <a:solidFill>
                    <a:srgbClr val="000000"/>
                  </a:solidFill>
                </a:uFill>
              </a:rPr>
              <a:t>Gilmartin, H., Goyal, A., Hamati, M. C., Mann, J., Saint, S., &amp; Chopra, V. (2017). Brief mindfulness practices for healthcare providers – A systematic literature review. American Journal of Medicine, 130(10), 1219.e1–1219.e7.</a:t>
            </a:r>
          </a:p>
          <a:p>
            <a:endParaRPr lang="en-US" sz="2000" dirty="0">
              <a:ln>
                <a:noFill/>
              </a:ln>
              <a:solidFill>
                <a:srgbClr val="000000"/>
              </a:solidFill>
              <a:effectLst/>
              <a:uFill>
                <a:solidFill>
                  <a:srgbClr val="000000"/>
                </a:solidFill>
              </a:uFill>
              <a:ea typeface="Helvetica Neue"/>
              <a:cs typeface="Helvetica Neue"/>
            </a:endParaRPr>
          </a:p>
          <a:p>
            <a:pPr marL="342900" indent="-342900">
              <a:buFont typeface="Arial" panose="020B0604020202020204" pitchFamily="34" charset="0"/>
              <a:buChar char="•"/>
            </a:pPr>
            <a:r>
              <a:rPr lang="en-US" sz="2000" dirty="0">
                <a:ln>
                  <a:noFill/>
                </a:ln>
                <a:solidFill>
                  <a:srgbClr val="000000"/>
                </a:solidFill>
                <a:effectLst/>
                <a:uFill>
                  <a:solidFill>
                    <a:srgbClr val="000000"/>
                  </a:solidFill>
                </a:uFill>
                <a:ea typeface="Helvetica Neue"/>
                <a:cs typeface="Helvetica Neue"/>
              </a:rPr>
              <a:t>Watson, J. (2008) (revised edition) Nursing: The Philosophy and Science of Caring, University. Press of Colorado.</a:t>
            </a:r>
          </a:p>
          <a:p>
            <a:pPr marL="0" marR="0">
              <a:buNone/>
            </a:pPr>
            <a:endParaRPr lang="en-US" sz="2000" dirty="0">
              <a:ln>
                <a:noFill/>
              </a:ln>
              <a:solidFill>
                <a:srgbClr val="000000"/>
              </a:solidFill>
              <a:effectLst/>
              <a:uFill>
                <a:solidFill>
                  <a:srgbClr val="000000"/>
                </a:solidFill>
              </a:uFill>
              <a:ea typeface="Helvetica Neue"/>
              <a:cs typeface="Helvetica Neue"/>
            </a:endParaRPr>
          </a:p>
          <a:p>
            <a:pPr marL="342900" marR="0" indent="-342900">
              <a:buFont typeface="Arial" panose="020B0604020202020204" pitchFamily="34" charset="0"/>
              <a:buChar char="•"/>
            </a:pPr>
            <a:r>
              <a:rPr lang="en-US" sz="2000" dirty="0">
                <a:ln>
                  <a:noFill/>
                </a:ln>
                <a:solidFill>
                  <a:srgbClr val="000000"/>
                </a:solidFill>
                <a:effectLst/>
                <a:uFill>
                  <a:solidFill>
                    <a:srgbClr val="000000"/>
                  </a:solidFill>
                </a:uFill>
                <a:ea typeface="Helvetica Neue"/>
                <a:cs typeface="Helvetica Neue"/>
              </a:rPr>
              <a:t>Wickstrom, A. (2023). CDC: Burnout Keeps Rising for Nurses and Other Healthcare Workers. </a:t>
            </a:r>
            <a:r>
              <a:rPr lang="en-US" sz="2000" dirty="0">
                <a:ln>
                  <a:noFill/>
                </a:ln>
                <a:effectLst/>
                <a:uFill>
                  <a:solidFill>
                    <a:srgbClr val="000000"/>
                  </a:solidFill>
                </a:uFill>
                <a:ea typeface="Helvetica Neue"/>
                <a:cs typeface="Helvetica Neue"/>
              </a:rPr>
              <a:t>https://nursejournal.org/articles/cdc-nurse-healthcare-worker-burnout/</a:t>
            </a:r>
          </a:p>
          <a:p>
            <a:pPr marL="0" marR="0">
              <a:buNone/>
            </a:pPr>
            <a:endParaRPr lang="en-US" sz="2000" dirty="0">
              <a:solidFill>
                <a:srgbClr val="000000"/>
              </a:solidFill>
              <a:uFill>
                <a:solidFill>
                  <a:srgbClr val="000000"/>
                </a:solidFill>
              </a:uFill>
            </a:endParaRPr>
          </a:p>
          <a:p>
            <a:pPr marL="0" marR="0">
              <a:buNone/>
            </a:pPr>
            <a:r>
              <a:rPr lang="en-US" sz="1800" dirty="0">
                <a:solidFill>
                  <a:srgbClr val="000000"/>
                </a:solidFill>
                <a:uFill>
                  <a:solidFill>
                    <a:srgbClr val="000000"/>
                  </a:solidFill>
                </a:uFill>
              </a:rPr>
              <a:t> </a:t>
            </a:r>
            <a:endParaRPr lang="en-US" sz="2000" u="sng" dirty="0">
              <a:ln>
                <a:noFill/>
              </a:ln>
              <a:solidFill>
                <a:srgbClr val="000000"/>
              </a:solidFill>
              <a:effectLst/>
              <a:uFill>
                <a:solidFill>
                  <a:srgbClr val="000000"/>
                </a:solidFill>
              </a:uFill>
              <a:latin typeface="Times New Roman" panose="02020603050405020304" pitchFamily="18" charset="0"/>
              <a:ea typeface="Helvetica Neue"/>
              <a:cs typeface="Helvetica Neue"/>
            </a:endParaRPr>
          </a:p>
          <a:p>
            <a:r>
              <a:rPr lang="en-US" sz="2000" dirty="0"/>
              <a:t>Low-cost, easily replicable materials were used to facilitate sustainability and spread:</a:t>
            </a:r>
            <a:endParaRPr lang="en-US" sz="2000" dirty="0">
              <a:ln>
                <a:noFill/>
              </a:ln>
              <a:solidFill>
                <a:srgbClr val="000000"/>
              </a:solidFill>
              <a:effectLst/>
              <a:uFill>
                <a:solidFill>
                  <a:srgbClr val="000000"/>
                </a:solidFill>
              </a:uFill>
              <a:latin typeface="Helvetica Neue"/>
              <a:ea typeface="Helvetica Neue"/>
              <a:cs typeface="Helvetica Neue"/>
            </a:endParaRPr>
          </a:p>
          <a:p>
            <a:pPr marL="0" marR="0">
              <a:buNone/>
            </a:pPr>
            <a:endParaRPr lang="en-US" sz="1800" dirty="0">
              <a:ln>
                <a:noFill/>
              </a:ln>
              <a:solidFill>
                <a:srgbClr val="000000"/>
              </a:solidFill>
              <a:effectLst/>
              <a:uFill>
                <a:solidFill>
                  <a:srgbClr val="000000"/>
                </a:solidFill>
              </a:uFill>
              <a:latin typeface="Helvetica Neue"/>
              <a:ea typeface="Helvetica Neue"/>
              <a:cs typeface="Helvetica Neue"/>
            </a:endParaRPr>
          </a:p>
          <a:p>
            <a:pPr marL="0" marR="0"/>
            <a:r>
              <a:rPr lang="en-US" sz="1800" i="1" dirty="0">
                <a:ln>
                  <a:noFill/>
                </a:ln>
                <a:solidFill>
                  <a:srgbClr val="000000"/>
                </a:solidFill>
                <a:effectLst/>
                <a:uFill>
                  <a:solidFill>
                    <a:srgbClr val="000000"/>
                  </a:solidFill>
                </a:uFill>
                <a:latin typeface="Helvetica Neue"/>
                <a:ea typeface="Helvetica Neue"/>
                <a:cs typeface="Helvetica Neue"/>
              </a:rPr>
              <a:t> </a:t>
            </a:r>
          </a:p>
          <a:p>
            <a:endParaRPr lang="en-US" sz="2400" b="1" cap="all" dirty="0">
              <a:solidFill>
                <a:srgbClr val="008CC1"/>
              </a:solidFill>
              <a:latin typeface="Arial" charset="0"/>
              <a:ea typeface="Arial" charset="0"/>
              <a:cs typeface="Arial" charset="0"/>
            </a:endParaRPr>
          </a:p>
          <a:p>
            <a:endParaRPr lang="en-US" sz="2400" b="1" cap="all" dirty="0">
              <a:solidFill>
                <a:srgbClr val="008CC1"/>
              </a:solidFill>
              <a:latin typeface="Arial" charset="0"/>
              <a:ea typeface="Arial" charset="0"/>
              <a:cs typeface="Arial" charset="0"/>
            </a:endParaRPr>
          </a:p>
          <a:p>
            <a:endParaRPr lang="en-US" sz="2400" b="1" cap="all" dirty="0">
              <a:solidFill>
                <a:srgbClr val="008CC1"/>
              </a:solidFill>
              <a:latin typeface="Arial" charset="0"/>
              <a:ea typeface="Arial" charset="0"/>
              <a:cs typeface="Arial" charset="0"/>
            </a:endParaRPr>
          </a:p>
          <a:p>
            <a:endParaRPr lang="en-US" sz="2400" b="1" cap="all" dirty="0">
              <a:solidFill>
                <a:srgbClr val="008CC1"/>
              </a:solidFill>
              <a:latin typeface="Arial" charset="0"/>
              <a:ea typeface="Arial" charset="0"/>
              <a:cs typeface="Arial" charset="0"/>
            </a:endParaRPr>
          </a:p>
          <a:p>
            <a:r>
              <a:rPr lang="en-US" sz="2400" b="1" cap="all" dirty="0">
                <a:solidFill>
                  <a:srgbClr val="008CC1"/>
                </a:solidFill>
                <a:latin typeface="Arial" charset="0"/>
                <a:ea typeface="Arial" charset="0"/>
                <a:cs typeface="Arial" charset="0"/>
              </a:rPr>
              <a:t>                          </a:t>
            </a:r>
          </a:p>
          <a:p>
            <a:r>
              <a:rPr lang="en-US" sz="2400" b="1" cap="all" dirty="0">
                <a:solidFill>
                  <a:srgbClr val="008CC1"/>
                </a:solidFill>
                <a:latin typeface="Arial" charset="0"/>
                <a:ea typeface="Arial" charset="0"/>
                <a:cs typeface="Arial" charset="0"/>
              </a:rPr>
              <a:t>                    </a:t>
            </a:r>
          </a:p>
          <a:p>
            <a:endParaRPr lang="en-US" sz="2400" b="1" cap="all" dirty="0">
              <a:solidFill>
                <a:srgbClr val="008CC1"/>
              </a:solidFill>
              <a:latin typeface="Arial" charset="0"/>
              <a:ea typeface="Arial" charset="0"/>
              <a:cs typeface="Arial" charset="0"/>
            </a:endParaRPr>
          </a:p>
          <a:p>
            <a:endParaRPr lang="en-US" sz="2400" b="1" cap="all" dirty="0">
              <a:solidFill>
                <a:srgbClr val="008CC1"/>
              </a:solidFill>
              <a:latin typeface="Arial" charset="0"/>
              <a:ea typeface="Arial" charset="0"/>
              <a:cs typeface="Arial" charset="0"/>
            </a:endParaRPr>
          </a:p>
          <a:p>
            <a:endParaRPr lang="en-US" sz="2400" b="1" cap="all" dirty="0">
              <a:solidFill>
                <a:srgbClr val="008CC1"/>
              </a:solidFill>
              <a:latin typeface="Arial" charset="0"/>
              <a:ea typeface="Arial" charset="0"/>
              <a:cs typeface="Arial" charset="0"/>
            </a:endParaRPr>
          </a:p>
          <a:p>
            <a:pPr lvl="0"/>
            <a:endParaRPr lang="en-US" sz="2000" dirty="0">
              <a:solidFill>
                <a:prstClr val="black"/>
              </a:solidFill>
              <a:latin typeface="+mj-lt"/>
              <a:ea typeface="Arial" charset="0"/>
              <a:cs typeface="Arial" charset="0"/>
            </a:endParaRPr>
          </a:p>
          <a:p>
            <a:pPr lvl="0"/>
            <a:endParaRPr lang="en-US" sz="2000" dirty="0">
              <a:solidFill>
                <a:prstClr val="black"/>
              </a:solidFill>
              <a:latin typeface="+mj-lt"/>
              <a:ea typeface="Arial" charset="0"/>
              <a:cs typeface="Arial" charset="0"/>
            </a:endParaRPr>
          </a:p>
        </p:txBody>
      </p:sp>
      <p:sp>
        <p:nvSpPr>
          <p:cNvPr id="15" name="TextBox 14">
            <a:extLst>
              <a:ext uri="{FF2B5EF4-FFF2-40B4-BE49-F238E27FC236}">
                <a16:creationId xmlns:a16="http://schemas.microsoft.com/office/drawing/2014/main" id="{3B8F4E72-76F2-B021-31AA-7A4F190B6D08}"/>
              </a:ext>
            </a:extLst>
          </p:cNvPr>
          <p:cNvSpPr txBox="1"/>
          <p:nvPr/>
        </p:nvSpPr>
        <p:spPr>
          <a:xfrm>
            <a:off x="13482321" y="6279908"/>
            <a:ext cx="5293664" cy="523220"/>
          </a:xfrm>
          <a:prstGeom prst="rect">
            <a:avLst/>
          </a:prstGeom>
          <a:noFill/>
        </p:spPr>
        <p:txBody>
          <a:bodyPr wrap="square">
            <a:spAutoFit/>
          </a:bodyPr>
          <a:lstStyle/>
          <a:p>
            <a:pPr algn="ctr"/>
            <a:r>
              <a:rPr lang="en-US" sz="2800" b="1" cap="all" dirty="0">
                <a:solidFill>
                  <a:srgbClr val="008CC1"/>
                </a:solidFill>
                <a:latin typeface="Arial" charset="0"/>
                <a:cs typeface="Arial" charset="0"/>
              </a:rPr>
              <a:t>Creative Expressions:</a:t>
            </a:r>
          </a:p>
        </p:txBody>
      </p:sp>
      <p:pic>
        <p:nvPicPr>
          <p:cNvPr id="25" name="Picture 24">
            <a:extLst>
              <a:ext uri="{FF2B5EF4-FFF2-40B4-BE49-F238E27FC236}">
                <a16:creationId xmlns:a16="http://schemas.microsoft.com/office/drawing/2014/main" id="{67AA6E17-4FAF-9849-72F4-B23E6D81B62C}"/>
              </a:ext>
            </a:extLst>
          </p:cNvPr>
          <p:cNvPicPr>
            <a:picLocks noChangeAspect="1"/>
          </p:cNvPicPr>
          <p:nvPr/>
        </p:nvPicPr>
        <p:blipFill>
          <a:blip r:embed="rId5"/>
          <a:stretch>
            <a:fillRect/>
          </a:stretch>
        </p:blipFill>
        <p:spPr>
          <a:xfrm>
            <a:off x="-1" y="4728771"/>
            <a:ext cx="7325812" cy="1535616"/>
          </a:xfrm>
          <a:prstGeom prst="rect">
            <a:avLst/>
          </a:prstGeom>
        </p:spPr>
      </p:pic>
      <p:pic>
        <p:nvPicPr>
          <p:cNvPr id="2" name="Picture 1" descr="A qr code with black squares&#10;&#10;Description automatically generated">
            <a:extLst>
              <a:ext uri="{FF2B5EF4-FFF2-40B4-BE49-F238E27FC236}">
                <a16:creationId xmlns:a16="http://schemas.microsoft.com/office/drawing/2014/main" id="{BD2F174F-1A80-6DD1-D49B-A61B5CD99995}"/>
              </a:ext>
            </a:extLst>
          </p:cNvPr>
          <p:cNvPicPr>
            <a:picLocks noChangeAspect="1"/>
          </p:cNvPicPr>
          <p:nvPr/>
        </p:nvPicPr>
        <p:blipFill>
          <a:blip r:embed="rId6"/>
          <a:stretch>
            <a:fillRect/>
          </a:stretch>
        </p:blipFill>
        <p:spPr>
          <a:xfrm>
            <a:off x="5899721" y="2854463"/>
            <a:ext cx="755729" cy="755729"/>
          </a:xfrm>
          <a:prstGeom prst="rect">
            <a:avLst/>
          </a:prstGeom>
        </p:spPr>
      </p:pic>
      <p:pic>
        <p:nvPicPr>
          <p:cNvPr id="11" name="chart">
            <a:extLst>
              <a:ext uri="{FF2B5EF4-FFF2-40B4-BE49-F238E27FC236}">
                <a16:creationId xmlns:a16="http://schemas.microsoft.com/office/drawing/2014/main" id="{70F4E206-17B7-ED84-18F2-F93B1449F7AF}"/>
              </a:ext>
            </a:extLst>
          </p:cNvPr>
          <p:cNvPicPr>
            <a:picLocks noChangeAspect="1"/>
          </p:cNvPicPr>
          <p:nvPr/>
        </p:nvPicPr>
        <p:blipFill>
          <a:blip r:embed="rId7"/>
          <a:stretch>
            <a:fillRect/>
          </a:stretch>
        </p:blipFill>
        <p:spPr>
          <a:xfrm>
            <a:off x="13940860" y="11583327"/>
            <a:ext cx="3679087" cy="2107659"/>
          </a:xfrm>
          <a:prstGeom prst="rect">
            <a:avLst/>
          </a:prstGeom>
        </p:spPr>
      </p:pic>
      <p:pic>
        <p:nvPicPr>
          <p:cNvPr id="4" name="Picture 3">
            <a:extLst>
              <a:ext uri="{FF2B5EF4-FFF2-40B4-BE49-F238E27FC236}">
                <a16:creationId xmlns:a16="http://schemas.microsoft.com/office/drawing/2014/main" id="{AAED6B01-370B-9C6B-7BC2-E7DFE8372359}"/>
              </a:ext>
            </a:extLst>
          </p:cNvPr>
          <p:cNvPicPr>
            <a:picLocks noChangeAspect="1"/>
          </p:cNvPicPr>
          <p:nvPr/>
        </p:nvPicPr>
        <p:blipFill>
          <a:blip r:embed="rId8"/>
          <a:stretch>
            <a:fillRect/>
          </a:stretch>
        </p:blipFill>
        <p:spPr>
          <a:xfrm>
            <a:off x="15002131" y="12582663"/>
            <a:ext cx="3653538" cy="2107658"/>
          </a:xfrm>
          <a:prstGeom prst="rect">
            <a:avLst/>
          </a:prstGeom>
        </p:spPr>
      </p:pic>
      <p:pic>
        <p:nvPicPr>
          <p:cNvPr id="27" name="Picture 26">
            <a:extLst>
              <a:ext uri="{FF2B5EF4-FFF2-40B4-BE49-F238E27FC236}">
                <a16:creationId xmlns:a16="http://schemas.microsoft.com/office/drawing/2014/main" id="{5412A4ED-31B7-C86C-2096-5A9D6E9FAA00}"/>
              </a:ext>
            </a:extLst>
          </p:cNvPr>
          <p:cNvPicPr>
            <a:picLocks noChangeAspect="1"/>
          </p:cNvPicPr>
          <p:nvPr/>
        </p:nvPicPr>
        <p:blipFill>
          <a:blip r:embed="rId9"/>
          <a:srcRect l="4969" t="7315" b="55900"/>
          <a:stretch>
            <a:fillRect/>
          </a:stretch>
        </p:blipFill>
        <p:spPr>
          <a:xfrm>
            <a:off x="21744097" y="14141680"/>
            <a:ext cx="3375957" cy="2221485"/>
          </a:xfrm>
          <a:prstGeom prst="rect">
            <a:avLst/>
          </a:prstGeom>
        </p:spPr>
      </p:pic>
      <p:pic>
        <p:nvPicPr>
          <p:cNvPr id="28" name="Picture 27">
            <a:extLst>
              <a:ext uri="{FF2B5EF4-FFF2-40B4-BE49-F238E27FC236}">
                <a16:creationId xmlns:a16="http://schemas.microsoft.com/office/drawing/2014/main" id="{AC5F763F-F2D7-107F-60F0-707722237FD2}"/>
              </a:ext>
            </a:extLst>
          </p:cNvPr>
          <p:cNvPicPr>
            <a:picLocks noChangeAspect="1"/>
          </p:cNvPicPr>
          <p:nvPr/>
        </p:nvPicPr>
        <p:blipFill>
          <a:blip r:embed="rId10"/>
          <a:srcRect l="25949" t="32802" r="16259" b="21321"/>
          <a:stretch/>
        </p:blipFill>
        <p:spPr>
          <a:xfrm rot="16200000">
            <a:off x="24299805" y="15356438"/>
            <a:ext cx="2054123" cy="3121620"/>
          </a:xfrm>
          <a:prstGeom prst="rect">
            <a:avLst/>
          </a:prstGeom>
        </p:spPr>
      </p:pic>
      <p:pic>
        <p:nvPicPr>
          <p:cNvPr id="29" name="Picture 15" descr="Picture 15">
            <a:extLst>
              <a:ext uri="{FF2B5EF4-FFF2-40B4-BE49-F238E27FC236}">
                <a16:creationId xmlns:a16="http://schemas.microsoft.com/office/drawing/2014/main" id="{5124D8CE-63B9-2A33-C11D-AD967F691440}"/>
              </a:ext>
            </a:extLst>
          </p:cNvPr>
          <p:cNvPicPr>
            <a:picLocks noChangeAspect="1"/>
          </p:cNvPicPr>
          <p:nvPr/>
        </p:nvPicPr>
        <p:blipFill>
          <a:blip r:embed="rId11"/>
          <a:stretch>
            <a:fillRect/>
          </a:stretch>
        </p:blipFill>
        <p:spPr>
          <a:xfrm>
            <a:off x="1406603" y="6687099"/>
            <a:ext cx="4203752" cy="4203755"/>
          </a:xfrm>
          <a:prstGeom prst="rect">
            <a:avLst/>
          </a:prstGeom>
          <a:ln w="12700">
            <a:miter lim="400000"/>
          </a:ln>
        </p:spPr>
      </p:pic>
      <p:pic>
        <p:nvPicPr>
          <p:cNvPr id="6" name="Picture 5">
            <a:extLst>
              <a:ext uri="{FF2B5EF4-FFF2-40B4-BE49-F238E27FC236}">
                <a16:creationId xmlns:a16="http://schemas.microsoft.com/office/drawing/2014/main" id="{CF4F920E-DB0C-E22B-192E-A4CBFE7B305C}"/>
              </a:ext>
            </a:extLst>
          </p:cNvPr>
          <p:cNvPicPr>
            <a:picLocks noChangeAspect="1"/>
          </p:cNvPicPr>
          <p:nvPr/>
        </p:nvPicPr>
        <p:blipFill>
          <a:blip r:embed="rId12"/>
          <a:stretch>
            <a:fillRect/>
          </a:stretch>
        </p:blipFill>
        <p:spPr>
          <a:xfrm>
            <a:off x="13923348" y="6828324"/>
            <a:ext cx="6216055" cy="4540573"/>
          </a:xfrm>
          <a:prstGeom prst="rect">
            <a:avLst/>
          </a:prstGeom>
        </p:spPr>
      </p:pic>
      <p:pic>
        <p:nvPicPr>
          <p:cNvPr id="7" name="Picture 6">
            <a:extLst>
              <a:ext uri="{FF2B5EF4-FFF2-40B4-BE49-F238E27FC236}">
                <a16:creationId xmlns:a16="http://schemas.microsoft.com/office/drawing/2014/main" id="{614B4729-EB7B-896C-8140-9F577DBBD005}"/>
              </a:ext>
            </a:extLst>
          </p:cNvPr>
          <p:cNvPicPr>
            <a:picLocks noChangeAspect="1"/>
          </p:cNvPicPr>
          <p:nvPr/>
        </p:nvPicPr>
        <p:blipFill>
          <a:blip r:embed="rId13"/>
          <a:srcRect l="-1" t="5419" r="183"/>
          <a:stretch>
            <a:fillRect/>
          </a:stretch>
        </p:blipFill>
        <p:spPr>
          <a:xfrm>
            <a:off x="16037853" y="14040954"/>
            <a:ext cx="3679087" cy="2422938"/>
          </a:xfrm>
          <a:prstGeom prst="rect">
            <a:avLst/>
          </a:prstGeom>
        </p:spPr>
      </p:pic>
      <p:pic>
        <p:nvPicPr>
          <p:cNvPr id="24" name="chart">
            <a:extLst>
              <a:ext uri="{FF2B5EF4-FFF2-40B4-BE49-F238E27FC236}">
                <a16:creationId xmlns:a16="http://schemas.microsoft.com/office/drawing/2014/main" id="{C8935066-01C6-8CF8-1BE2-69E6D94837BF}"/>
              </a:ext>
            </a:extLst>
          </p:cNvPr>
          <p:cNvPicPr>
            <a:picLocks noChangeAspect="1"/>
          </p:cNvPicPr>
          <p:nvPr/>
        </p:nvPicPr>
        <p:blipFill>
          <a:blip r:embed="rId14"/>
          <a:stretch>
            <a:fillRect/>
          </a:stretch>
        </p:blipFill>
        <p:spPr>
          <a:xfrm>
            <a:off x="17288820" y="15567944"/>
            <a:ext cx="3375957" cy="2303904"/>
          </a:xfrm>
          <a:prstGeom prst="rect">
            <a:avLst/>
          </a:prstGeom>
        </p:spPr>
      </p:pic>
      <p:sp>
        <p:nvSpPr>
          <p:cNvPr id="17" name="TextBox 16">
            <a:extLst>
              <a:ext uri="{FF2B5EF4-FFF2-40B4-BE49-F238E27FC236}">
                <a16:creationId xmlns:a16="http://schemas.microsoft.com/office/drawing/2014/main" id="{1DCEECDC-8D20-083A-E9B7-E8FB2CC6DEF0}"/>
              </a:ext>
            </a:extLst>
          </p:cNvPr>
          <p:cNvSpPr txBox="1"/>
          <p:nvPr/>
        </p:nvSpPr>
        <p:spPr>
          <a:xfrm>
            <a:off x="13720871" y="513492"/>
            <a:ext cx="6943905" cy="5811847"/>
          </a:xfrm>
          <a:prstGeom prst="rect">
            <a:avLst/>
          </a:prstGeom>
          <a:noFill/>
        </p:spPr>
        <p:txBody>
          <a:bodyPr wrap="square">
            <a:spAutoFit/>
          </a:bodyPr>
          <a:lstStyle/>
          <a:p>
            <a:pPr lvl="0" algn="just">
              <a:lnSpc>
                <a:spcPts val="2000"/>
              </a:lnSpc>
              <a:spcAft>
                <a:spcPts val="600"/>
              </a:spcAft>
            </a:pPr>
            <a:r>
              <a:rPr lang="en-US" sz="2800" b="1" cap="all" dirty="0">
                <a:solidFill>
                  <a:srgbClr val="008CC1"/>
                </a:solidFill>
                <a:latin typeface="Arial" charset="0"/>
                <a:ea typeface="Arial" charset="0"/>
                <a:cs typeface="Arial" charset="0"/>
              </a:rPr>
              <a:t>Results</a:t>
            </a:r>
          </a:p>
          <a:p>
            <a:pPr lvl="0" algn="just">
              <a:lnSpc>
                <a:spcPts val="2000"/>
              </a:lnSpc>
              <a:spcAft>
                <a:spcPts val="600"/>
              </a:spcAft>
            </a:pPr>
            <a:r>
              <a:rPr lang="en-US" sz="2000" dirty="0">
                <a:solidFill>
                  <a:srgbClr val="000000"/>
                </a:solidFill>
                <a:uFill>
                  <a:solidFill>
                    <a:srgbClr val="000000"/>
                  </a:solidFill>
                </a:uFill>
              </a:rPr>
              <a:t>The expressions of creativity were compiled and </a:t>
            </a:r>
            <a:r>
              <a:rPr lang="en-US" sz="2000" dirty="0">
                <a:ln>
                  <a:noFill/>
                </a:ln>
                <a:solidFill>
                  <a:srgbClr val="000000"/>
                </a:solidFill>
                <a:effectLst/>
                <a:uFill>
                  <a:solidFill>
                    <a:srgbClr val="000000"/>
                  </a:solidFill>
                </a:uFill>
                <a:ea typeface="Helvetica Neue"/>
                <a:cs typeface="Helvetica Neue"/>
              </a:rPr>
              <a:t>added to a display board as a reminder of the reflective time, honoring the relationship with self, and building healthy relationships for healing. Verbal feedback was obtained with some council members stating remarks of gratitude, and some asked how they could become a Caritas Coach®. Some council members stated that the time was “very special and impactful”. The </a:t>
            </a:r>
            <a:r>
              <a:rPr lang="en-US" sz="2000" dirty="0">
                <a:solidFill>
                  <a:srgbClr val="000000"/>
                </a:solidFill>
                <a:uFill>
                  <a:solidFill>
                    <a:srgbClr val="000000"/>
                  </a:solidFill>
                </a:uFill>
                <a:ea typeface="Helvetica Neue"/>
                <a:cs typeface="Helvetica Neue"/>
              </a:rPr>
              <a:t>creative expressions were presented at the next </a:t>
            </a:r>
            <a:r>
              <a:rPr lang="en-US" sz="2000" dirty="0">
                <a:ln>
                  <a:noFill/>
                </a:ln>
                <a:solidFill>
                  <a:srgbClr val="000000"/>
                </a:solidFill>
                <a:effectLst/>
                <a:uFill>
                  <a:solidFill>
                    <a:srgbClr val="000000"/>
                  </a:solidFill>
                </a:uFill>
                <a:ea typeface="Helvetica Neue"/>
                <a:cs typeface="Helvetica Neue"/>
              </a:rPr>
              <a:t>unit council day and shared the collage of artwork. Participants were</a:t>
            </a:r>
            <a:r>
              <a:rPr lang="en-US" sz="2000" dirty="0">
                <a:solidFill>
                  <a:srgbClr val="000000"/>
                </a:solidFill>
                <a:uFill>
                  <a:solidFill>
                    <a:srgbClr val="000000"/>
                  </a:solidFill>
                </a:uFill>
                <a:ea typeface="Helvetica Neue"/>
                <a:cs typeface="Helvetica Neue"/>
              </a:rPr>
              <a:t> surveyed and asked how they would incorporate these micro practices into their routine. 93% of respondents rated this activity as very helpful. Themes were drawn such as eating healthier, slow deep breaths, gardening, and exercise. A one-month post-implementation survey was sent to </a:t>
            </a:r>
            <a:r>
              <a:rPr lang="en-US" sz="2000" dirty="0">
                <a:ln>
                  <a:noFill/>
                </a:ln>
                <a:solidFill>
                  <a:srgbClr val="000000"/>
                </a:solidFill>
                <a:effectLst/>
                <a:uFill>
                  <a:solidFill>
                    <a:srgbClr val="000000"/>
                  </a:solidFill>
                </a:uFill>
                <a:ea typeface="Helvetica Neue"/>
                <a:cs typeface="Helvetica Neue"/>
              </a:rPr>
              <a:t>measure whether the micro-practices were sustained. 77% of respondents completed the survey and marked “yes” to </a:t>
            </a:r>
            <a:r>
              <a:rPr lang="en-US" sz="2000" dirty="0">
                <a:solidFill>
                  <a:srgbClr val="000000"/>
                </a:solidFill>
                <a:uFill>
                  <a:solidFill>
                    <a:srgbClr val="000000"/>
                  </a:solidFill>
                </a:uFill>
                <a:ea typeface="Helvetica Neue"/>
                <a:cs typeface="Helvetica Neue"/>
              </a:rPr>
              <a:t>sustaining the mindful practices. T</a:t>
            </a:r>
            <a:r>
              <a:rPr lang="en-US" sz="2000" dirty="0">
                <a:ln>
                  <a:noFill/>
                </a:ln>
                <a:solidFill>
                  <a:srgbClr val="000000"/>
                </a:solidFill>
                <a:effectLst/>
                <a:uFill>
                  <a:solidFill>
                    <a:srgbClr val="000000"/>
                  </a:solidFill>
                </a:uFill>
                <a:ea typeface="Helvetica Neue"/>
                <a:cs typeface="Helvetica Neue"/>
              </a:rPr>
              <a:t>he combination of verbal feedback and surveys provided future implications and applications of this work. Overall, highly positive feedback was given, encouraging the continuation of mindful practices.</a:t>
            </a:r>
            <a:endParaRPr lang="en-US" sz="2000" dirty="0"/>
          </a:p>
        </p:txBody>
      </p:sp>
    </p:spTree>
    <p:extLst>
      <p:ext uri="{BB962C8B-B14F-4D97-AF65-F5344CB8AC3E}">
        <p14:creationId xmlns:p14="http://schemas.microsoft.com/office/powerpoint/2010/main" val="99536588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285EC9153052A489CBAB825F05BB09C" ma:contentTypeVersion="2" ma:contentTypeDescription="Create a new document." ma:contentTypeScope="" ma:versionID="bd88b93e1343220b7de11e68a40b0942">
  <xsd:schema xmlns:xsd="http://www.w3.org/2001/XMLSchema" xmlns:xs="http://www.w3.org/2001/XMLSchema" xmlns:p="http://schemas.microsoft.com/office/2006/metadata/properties" xmlns:ns2="d4a4e803-b606-430e-bd36-6f25ed7bb04e" targetNamespace="http://schemas.microsoft.com/office/2006/metadata/properties" ma:root="true" ma:fieldsID="a3def6223271fcf9ced99ecb25bf27fd" ns2:_="">
    <xsd:import namespace="d4a4e803-b606-430e-bd36-6f25ed7bb04e"/>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4a4e803-b606-430e-bd36-6f25ed7bb04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7844B5A-995D-4A68-A0D6-2256B696A188}">
  <ds:schemaRefs>
    <ds:schemaRef ds:uri="http://schemas.microsoft.com/sharepoint/v3/contenttype/forms"/>
  </ds:schemaRefs>
</ds:datastoreItem>
</file>

<file path=customXml/itemProps2.xml><?xml version="1.0" encoding="utf-8"?>
<ds:datastoreItem xmlns:ds="http://schemas.openxmlformats.org/officeDocument/2006/customXml" ds:itemID="{24556ABB-0DB7-46C8-807A-AEC0B021454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4a4e803-b606-430e-bd36-6f25ed7bb04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C743ABF-5085-485F-AC21-FC27A53CAF75}">
  <ds:schemaRefs>
    <ds:schemaRef ds:uri="http://purl.org/dc/terms/"/>
    <ds:schemaRef ds:uri="http://schemas.microsoft.com/office/2006/documentManagement/types"/>
    <ds:schemaRef ds:uri="http://schemas.openxmlformats.org/package/2006/metadata/core-properties"/>
    <ds:schemaRef ds:uri="http://www.w3.org/XML/1998/namespace"/>
    <ds:schemaRef ds:uri="http://schemas.microsoft.com/office/2006/metadata/properties"/>
    <ds:schemaRef ds:uri="http://purl.org/dc/dcmitype/"/>
    <ds:schemaRef ds:uri="http://schemas.microsoft.com/office/infopath/2007/PartnerControls"/>
    <ds:schemaRef ds:uri="d4a4e803-b606-430e-bd36-6f25ed7bb04e"/>
    <ds:schemaRef ds:uri="http://purl.org/dc/elements/1.1/"/>
  </ds:schemaRefs>
</ds:datastoreItem>
</file>

<file path=docMetadata/LabelInfo.xml><?xml version="1.0" encoding="utf-8"?>
<clbl:labelList xmlns:clbl="http://schemas.microsoft.com/office/2020/mipLabelMetadata">
  <clbl:label id="{3f8a7bc4-e337-47a5-a0fc-0d512c0e05f1}" enabled="0" method="" siteId="{3f8a7bc4-e337-47a5-a0fc-0d512c0e05f1}" removed="1"/>
</clbl:labelList>
</file>

<file path=docProps/app.xml><?xml version="1.0" encoding="utf-8"?>
<Properties xmlns="http://schemas.openxmlformats.org/officeDocument/2006/extended-properties" xmlns:vt="http://schemas.openxmlformats.org/officeDocument/2006/docPropsVTypes">
  <Template/>
  <TotalTime>13070</TotalTime>
  <Words>902</Words>
  <Application>Microsoft Office PowerPoint</Application>
  <PresentationFormat>Custom</PresentationFormat>
  <Paragraphs>83</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Aptos</vt:lpstr>
      <vt:lpstr>Arial</vt:lpstr>
      <vt:lpstr>Arial Unicode MS</vt:lpstr>
      <vt:lpstr>Helvetica Neue</vt:lpstr>
      <vt:lpstr>Times New Roman</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Janet L Sohal</dc:creator>
  <cp:lastModifiedBy>Ann Bindra</cp:lastModifiedBy>
  <cp:revision>174</cp:revision>
  <cp:lastPrinted>2017-09-21T23:10:17Z</cp:lastPrinted>
  <dcterms:created xsi:type="dcterms:W3CDTF">2017-07-19T21:52:01Z</dcterms:created>
  <dcterms:modified xsi:type="dcterms:W3CDTF">2026-04-15T04:23:05Z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0x0101009285EC9153052A489CBAB825F05BB09C</vt:lpwstr>
  </property>
</Properties>
</file>